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2"/>
  </p:handoutMasterIdLst>
  <p:sldIdLst>
    <p:sldId id="256" r:id="rId2"/>
    <p:sldId id="257" r:id="rId3"/>
    <p:sldId id="260" r:id="rId4"/>
    <p:sldId id="258" r:id="rId5"/>
    <p:sldId id="261" r:id="rId6"/>
    <p:sldId id="262" r:id="rId7"/>
    <p:sldId id="266" r:id="rId8"/>
    <p:sldId id="267" r:id="rId9"/>
    <p:sldId id="269"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ECEC"/>
    <a:srgbClr val="ADDB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Estilo Claro 2 - Ênfas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636"/>
      </p:cViewPr>
      <p:guideLst/>
    </p:cSldViewPr>
  </p:slideViewPr>
  <p:notesTextViewPr>
    <p:cViewPr>
      <p:scale>
        <a:sx n="1" d="1"/>
        <a:sy n="1" d="1"/>
      </p:scale>
      <p:origin x="0" y="0"/>
    </p:cViewPr>
  </p:notesTextViewPr>
  <p:sorterViewPr>
    <p:cViewPr>
      <p:scale>
        <a:sx n="100" d="100"/>
        <a:sy n="100" d="100"/>
      </p:scale>
      <p:origin x="0" y="-2340"/>
    </p:cViewPr>
  </p:sorter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9E5261-9BEF-4D6E-8D53-43EF3C700FB4}" type="datetimeFigureOut">
              <a:rPr lang="pt-BR" smtClean="0"/>
              <a:t>19/10/2018</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EC70B7-C777-4223-9275-313C577F257B}" type="slidenum">
              <a:rPr lang="pt-BR" smtClean="0"/>
              <a:t>‹nº›</a:t>
            </a:fld>
            <a:endParaRPr lang="pt-BR"/>
          </a:p>
        </p:txBody>
      </p:sp>
    </p:spTree>
    <p:extLst>
      <p:ext uri="{BB962C8B-B14F-4D97-AF65-F5344CB8AC3E}">
        <p14:creationId xmlns:p14="http://schemas.microsoft.com/office/powerpoint/2010/main" val="10494341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9" name="Picture 7" descr="C3-HD-BTM.png"/>
          <p:cNvPicPr>
            <a:picLocks noChangeAspect="1"/>
          </p:cNvPicPr>
          <p:nvPr userDrawn="1"/>
        </p:nvPicPr>
        <p:blipFill rotWithShape="1">
          <a:blip r:embed="rId2">
            <a:duotone>
              <a:prstClr val="black"/>
              <a:srgbClr val="D9C3A5">
                <a:tint val="50000"/>
                <a:satMod val="180000"/>
              </a:srgbClr>
            </a:duotone>
            <a:extLst>
              <a:ext uri="{28A0092B-C50C-407E-A947-70E740481C1C}">
                <a14:useLocalDpi xmlns:a14="http://schemas.microsoft.com/office/drawing/2010/main" val="0"/>
              </a:ext>
            </a:extLst>
          </a:blip>
          <a:srcRect b="39267"/>
          <a:stretch/>
        </p:blipFill>
        <p:spPr>
          <a:xfrm rot="10800000">
            <a:off x="0" y="-12700"/>
            <a:ext cx="12192000" cy="1507922"/>
          </a:xfrm>
          <a:prstGeom prst="rect">
            <a:avLst/>
          </a:prstGeom>
        </p:spPr>
      </p:pic>
      <p:pic>
        <p:nvPicPr>
          <p:cNvPr id="8" name="Picture 7" descr="C3-HD-BTM.png"/>
          <p:cNvPicPr>
            <a:picLocks noChangeAspect="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t-BR" smtClean="0"/>
              <a:t>Clique para editar o título mestre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10/19/2018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t-BR" smtClean="0"/>
              <a:t>Clique para editar o título mestre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t-BR" smtClean="0"/>
              <a:t>Clique para editar o título mestre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10/19/2018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t-BR" smtClean="0"/>
              <a:t>Clique para editar o título mestre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3" name="Date Placeholder 2"/>
          <p:cNvSpPr>
            <a:spLocks noGrp="1"/>
          </p:cNvSpPr>
          <p:nvPr>
            <p:ph type="dt" sz="half" idx="10"/>
          </p:nvPr>
        </p:nvSpPr>
        <p:spPr/>
        <p:txBody>
          <a:bodyPr/>
          <a:lstStyle/>
          <a:p>
            <a:fld id="{48A87A34-81AB-432B-8DAE-1953F412C126}" type="datetimeFigureOut">
              <a:rPr lang="en-US" dirty="0"/>
              <a:t>10/19/2018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t-BR" smtClean="0"/>
              <a:t>Clique para editar o título mestre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3" name="Date Placeholder 2"/>
          <p:cNvSpPr>
            <a:spLocks noGrp="1"/>
          </p:cNvSpPr>
          <p:nvPr>
            <p:ph type="dt" sz="half" idx="10"/>
          </p:nvPr>
        </p:nvSpPr>
        <p:spPr/>
        <p:txBody>
          <a:bodyPr/>
          <a:lstStyle/>
          <a:p>
            <a:fld id="{48A87A34-81AB-432B-8DAE-1953F412C126}" type="datetimeFigureOut">
              <a:rPr lang="en-US" dirty="0"/>
              <a:t>10/19/2018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10/19/2018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pic>
        <p:nvPicPr>
          <p:cNvPr id="8" name="Picture 7" descr="C3-HD-BTM.png"/>
          <p:cNvPicPr>
            <a:picLocks noChangeAspect="1"/>
          </p:cNvPicPr>
          <p:nvPr userDrawn="1"/>
        </p:nvPicPr>
        <p:blipFill rotWithShape="1">
          <a:blip r:embed="rId2">
            <a:duotone>
              <a:prstClr val="black"/>
              <a:srgbClr val="D9C3A5">
                <a:tint val="50000"/>
                <a:satMod val="180000"/>
              </a:srgbClr>
            </a:duotone>
            <a:extLst>
              <a:ext uri="{28A0092B-C50C-407E-A947-70E740481C1C}">
                <a14:useLocalDpi xmlns:a14="http://schemas.microsoft.com/office/drawing/2010/main" val="0"/>
              </a:ext>
            </a:extLst>
          </a:blip>
          <a:srcRect b="39267"/>
          <a:stretch/>
        </p:blipFill>
        <p:spPr>
          <a:xfrm rot="10800000">
            <a:off x="0" y="-12700"/>
            <a:ext cx="12192000" cy="1507922"/>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t-BR" smtClean="0"/>
              <a:t>Clique para editar o título mestre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10/19/2018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‹nº›</a:t>
            </a:fld>
            <a:endParaRPr lang="en-US" dirty="0"/>
          </a:p>
        </p:txBody>
      </p:sp>
      <p:pic>
        <p:nvPicPr>
          <p:cNvPr id="9" name="Picture 7" descr="C3-HD-BTM.png"/>
          <p:cNvPicPr>
            <a:picLocks noChangeAspect="1"/>
          </p:cNvPicPr>
          <p:nvPr userDrawn="1"/>
        </p:nvPicPr>
        <p:blipFill rotWithShape="1">
          <a:blip r:embed="rId2">
            <a:duotone>
              <a:prstClr val="black"/>
              <a:srgbClr val="D9C3A5">
                <a:tint val="50000"/>
                <a:satMod val="180000"/>
              </a:srgbClr>
            </a:duotone>
            <a:extLst>
              <a:ext uri="{28A0092B-C50C-407E-A947-70E740481C1C}">
                <a14:useLocalDpi xmlns:a14="http://schemas.microsoft.com/office/drawing/2010/main" val="0"/>
              </a:ext>
            </a:extLst>
          </a:blip>
          <a:srcRect b="33092"/>
          <a:stretch/>
        </p:blipFill>
        <p:spPr>
          <a:xfrm>
            <a:off x="-1" y="5196785"/>
            <a:ext cx="12192000" cy="1661215"/>
          </a:xfrm>
          <a:prstGeom prst="rect">
            <a:avLst/>
          </a:prstGeom>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pic>
        <p:nvPicPr>
          <p:cNvPr id="9" name="Picture 7" descr="C3-HD-BTM.png"/>
          <p:cNvPicPr>
            <a:picLocks noChangeAspect="1"/>
          </p:cNvPicPr>
          <p:nvPr userDrawn="1"/>
        </p:nvPicPr>
        <p:blipFill rotWithShape="1">
          <a:blip r:embed="rId2">
            <a:duotone>
              <a:prstClr val="black"/>
              <a:srgbClr val="D9C3A5">
                <a:tint val="50000"/>
                <a:satMod val="180000"/>
              </a:srgbClr>
            </a:duotone>
            <a:extLst>
              <a:ext uri="{28A0092B-C50C-407E-A947-70E740481C1C}">
                <a14:useLocalDpi xmlns:a14="http://schemas.microsoft.com/office/drawing/2010/main" val="0"/>
              </a:ext>
            </a:extLst>
          </a:blip>
          <a:srcRect b="39267"/>
          <a:stretch/>
        </p:blipFill>
        <p:spPr>
          <a:xfrm rot="10800000">
            <a:off x="0" y="-12700"/>
            <a:ext cx="12192000" cy="1507922"/>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85800" y="3132666"/>
            <a:ext cx="5311775" cy="3086019"/>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172200" y="3132666"/>
            <a:ext cx="5334000" cy="3086019"/>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48A87A34-81AB-432B-8DAE-1953F412C126}" type="datetimeFigureOut">
              <a:rPr lang="en-US" dirty="0"/>
              <a:t>10/19/2018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10/19/2018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hyperlink" Target="mailto:fiduciario@simplificpavarini.com.br" TargetMode="External"/><Relationship Id="rId7" Type="http://schemas.openxmlformats.org/officeDocument/2006/relationships/slide" Target="slide6.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slide" Target="slide5.xml"/><Relationship Id="rId11" Type="http://schemas.openxmlformats.org/officeDocument/2006/relationships/slide" Target="slide2.xml"/><Relationship Id="rId5" Type="http://schemas.openxmlformats.org/officeDocument/2006/relationships/slide" Target="slide3.xml"/><Relationship Id="rId10" Type="http://schemas.openxmlformats.org/officeDocument/2006/relationships/slide" Target="slide10.xml"/><Relationship Id="rId4" Type="http://schemas.openxmlformats.org/officeDocument/2006/relationships/hyperlink" Target="http://www.simplificpavarini.com.br/" TargetMode="External"/><Relationship Id="rId9" Type="http://schemas.openxmlformats.org/officeDocument/2006/relationships/slide" Target="slide9.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3.xml"/><Relationship Id="rId7" Type="http://schemas.openxmlformats.org/officeDocument/2006/relationships/slide" Target="slide9.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hyperlink" Target="simplificpavarini.com.br/WGL%20Simplific%20Pavarini.xlsx" TargetMode="External"/></Relationships>
</file>

<file path=ppt/slides/_rels/slide4.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hyperlink" Target="simplificpavarini.com.br/WGL%20Simplific%20Pavarini.xlsx" TargetMode="External"/></Relationships>
</file>

<file path=ppt/slides/_rels/slide5.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hyperlink" Target="simplificpavarini.com.br/WGL%20Simplific%20Pavarini.xlsx" TargetMode="External"/></Relationships>
</file>

<file path=ppt/slides/_rels/slide6.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3.xml"/><Relationship Id="rId7" Type="http://schemas.openxmlformats.org/officeDocument/2006/relationships/slide" Target="slide9.xml"/><Relationship Id="rId2" Type="http://schemas.openxmlformats.org/officeDocument/2006/relationships/hyperlink" Target="http://www.simplificpavarini.com.br/" TargetMode="External"/><Relationship Id="rId1" Type="http://schemas.openxmlformats.org/officeDocument/2006/relationships/slideLayout" Target="../slideLayouts/slideLayout3.xml"/><Relationship Id="rId6" Type="http://schemas.openxmlformats.org/officeDocument/2006/relationships/slide" Target="slide7.xml"/><Relationship Id="rId5" Type="http://schemas.openxmlformats.org/officeDocument/2006/relationships/slide" Target="slide6.xml"/><Relationship Id="rId10" Type="http://schemas.openxmlformats.org/officeDocument/2006/relationships/hyperlink" Target="simplificpavarini.com.br/WGL%20Simplific%20Pavarini.xlsx" TargetMode="External"/><Relationship Id="rId4" Type="http://schemas.openxmlformats.org/officeDocument/2006/relationships/slide" Target="slide5.xml"/><Relationship Id="rId9" Type="http://schemas.openxmlformats.org/officeDocument/2006/relationships/slide" Target="slide2.xml"/></Relationships>
</file>

<file path=ppt/slides/_rels/slide7.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hyperlink" Target="simplificpavarini.com.br/WGL%20Simplific%20Pavarini.xlsx" TargetMode="External"/></Relationships>
</file>

<file path=ppt/slides/_rels/slide8.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5.xml"/><Relationship Id="rId7" Type="http://schemas.openxmlformats.org/officeDocument/2006/relationships/slide" Target="slide10.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9.xml"/><Relationship Id="rId5" Type="http://schemas.openxmlformats.org/officeDocument/2006/relationships/slide" Target="slide7.xml"/><Relationship Id="rId4" Type="http://schemas.openxmlformats.org/officeDocument/2006/relationships/slide" Target="slide6.xml"/><Relationship Id="rId9" Type="http://schemas.openxmlformats.org/officeDocument/2006/relationships/hyperlink" Target="simplificpavarini.com.br/WGL%20Simplific%20Pavarini.xlsx" TargetMode="External"/></Relationships>
</file>

<file path=ppt/slides/_rels/slide9.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hyperlink" Target="http://simplificpavarini.com.br/CONSULTARATINGS.html" TargetMode="External"/><Relationship Id="rId18" Type="http://schemas.openxmlformats.org/officeDocument/2006/relationships/slide" Target="slide2.xml"/><Relationship Id="rId3" Type="http://schemas.openxmlformats.org/officeDocument/2006/relationships/slide" Target="slide5.xml"/><Relationship Id="rId7" Type="http://schemas.openxmlformats.org/officeDocument/2006/relationships/hyperlink" Target="http://simplificpavarini.com.br/CONSULTACAR.html" TargetMode="External"/><Relationship Id="rId12" Type="http://schemas.openxmlformats.org/officeDocument/2006/relationships/hyperlink" Target="http://simplificpavarini.com.br/CONSULTAPLANILHAS.html" TargetMode="External"/><Relationship Id="rId17" Type="http://schemas.openxmlformats.org/officeDocument/2006/relationships/slide" Target="slide9.xml"/><Relationship Id="rId2" Type="http://schemas.openxmlformats.org/officeDocument/2006/relationships/slide" Target="slide3.xml"/><Relationship Id="rId16" Type="http://schemas.openxmlformats.org/officeDocument/2006/relationships/hyperlink" Target="http://simplificcentro.fortiddns.com/" TargetMode="External"/><Relationship Id="rId1" Type="http://schemas.openxmlformats.org/officeDocument/2006/relationships/slideLayout" Target="../slideLayouts/slideLayout3.xml"/><Relationship Id="rId6" Type="http://schemas.openxmlformats.org/officeDocument/2006/relationships/slide" Target="slide8.xml"/><Relationship Id="rId11" Type="http://schemas.openxmlformats.org/officeDocument/2006/relationships/hyperlink" Target="http://simplificpavarini.com.br/CONSULTAPUDODIA.html" TargetMode="External"/><Relationship Id="rId5" Type="http://schemas.openxmlformats.org/officeDocument/2006/relationships/slide" Target="slide7.xml"/><Relationship Id="rId15" Type="http://schemas.openxmlformats.org/officeDocument/2006/relationships/hyperlink" Target="http://simplificpavarini.com.br/CONSULTARELATORIODEB.html" TargetMode="External"/><Relationship Id="rId10" Type="http://schemas.openxmlformats.org/officeDocument/2006/relationships/hyperlink" Target="http://simplificpavarini.com.br/CONSULTAEVENTOS.html" TargetMode="External"/><Relationship Id="rId19" Type="http://schemas.openxmlformats.org/officeDocument/2006/relationships/hyperlink" Target="simplificpavarini.com.br/WGL%20Simplific%20Pavarini.xlsx" TargetMode="External"/><Relationship Id="rId4" Type="http://schemas.openxmlformats.org/officeDocument/2006/relationships/slide" Target="slide6.xml"/><Relationship Id="rId9" Type="http://schemas.openxmlformats.org/officeDocument/2006/relationships/hyperlink" Target="http://simplificpavarini.com.br/CONSULTACOVENANTS.html" TargetMode="External"/><Relationship Id="rId14" Type="http://schemas.openxmlformats.org/officeDocument/2006/relationships/hyperlink" Target="http://simplificpavarini.com.br/CONSULTARELATORIOCRI.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0706" y="2197232"/>
            <a:ext cx="7886700" cy="1575560"/>
          </a:xfrm>
          <a:prstGeom prst="rect">
            <a:avLst/>
          </a:prstGeom>
        </p:spPr>
      </p:pic>
      <p:sp>
        <p:nvSpPr>
          <p:cNvPr id="5" name="Subtítulo 4"/>
          <p:cNvSpPr>
            <a:spLocks noGrp="1"/>
          </p:cNvSpPr>
          <p:nvPr>
            <p:ph type="subTitle" idx="1"/>
          </p:nvPr>
        </p:nvSpPr>
        <p:spPr>
          <a:xfrm>
            <a:off x="2030588" y="3348983"/>
            <a:ext cx="7766936" cy="1493949"/>
          </a:xfrm>
        </p:spPr>
        <p:txBody>
          <a:bodyPr>
            <a:normAutofit fontScale="85000" lnSpcReduction="20000"/>
          </a:bodyPr>
          <a:lstStyle/>
          <a:p>
            <a:pPr algn="r">
              <a:spcBef>
                <a:spcPts val="0"/>
              </a:spcBef>
            </a:pPr>
            <a:r>
              <a:rPr lang="pt-BR" dirty="0" smtClean="0">
                <a:solidFill>
                  <a:schemeClr val="tx1">
                    <a:lumMod val="75000"/>
                    <a:lumOff val="25000"/>
                  </a:schemeClr>
                </a:solidFill>
                <a:latin typeface="Calibri" panose="020F0502020204030204" pitchFamily="34" charset="0"/>
              </a:rPr>
              <a:t>PROPOSTA DE PRESTAÇÃO DE SERVIÇOS FIDUCIÁRIOS</a:t>
            </a:r>
          </a:p>
          <a:p>
            <a:pPr algn="r">
              <a:spcBef>
                <a:spcPts val="0"/>
              </a:spcBef>
            </a:pPr>
            <a:endParaRPr lang="pt-BR" dirty="0" smtClean="0">
              <a:solidFill>
                <a:schemeClr val="tx1">
                  <a:lumMod val="75000"/>
                  <a:lumOff val="25000"/>
                </a:schemeClr>
              </a:solidFill>
              <a:latin typeface="Calibri" panose="020F0502020204030204" pitchFamily="34" charset="0"/>
            </a:endParaRPr>
          </a:p>
          <a:p>
            <a:pPr algn="r">
              <a:spcBef>
                <a:spcPts val="0"/>
              </a:spcBef>
            </a:pPr>
            <a:endParaRPr lang="pt-BR" dirty="0" smtClean="0">
              <a:solidFill>
                <a:schemeClr val="tx1">
                  <a:lumMod val="75000"/>
                  <a:lumOff val="25000"/>
                </a:schemeClr>
              </a:solidFill>
              <a:latin typeface="Calibri" panose="020F0502020204030204" pitchFamily="34" charset="0"/>
            </a:endParaRPr>
          </a:p>
          <a:p>
            <a:pPr algn="r">
              <a:spcBef>
                <a:spcPts val="0"/>
              </a:spcBef>
            </a:pPr>
            <a:r>
              <a:rPr lang="pt-BR" dirty="0" smtClean="0">
                <a:solidFill>
                  <a:schemeClr val="tx1">
                    <a:lumMod val="75000"/>
                    <a:lumOff val="25000"/>
                  </a:schemeClr>
                </a:solidFill>
                <a:latin typeface="Calibri" panose="020F0502020204030204" pitchFamily="34" charset="0"/>
              </a:rPr>
              <a:t>BANCO ITAU BBA</a:t>
            </a:r>
          </a:p>
          <a:p>
            <a:pPr algn="r">
              <a:spcBef>
                <a:spcPts val="0"/>
              </a:spcBef>
            </a:pPr>
            <a:r>
              <a:rPr lang="pt-BR" dirty="0" smtClean="0">
                <a:solidFill>
                  <a:schemeClr val="tx1">
                    <a:lumMod val="75000"/>
                    <a:lumOff val="25000"/>
                  </a:schemeClr>
                </a:solidFill>
                <a:latin typeface="Calibri" panose="020F0502020204030204" pitchFamily="34" charset="0"/>
              </a:rPr>
              <a:t>DEBÊNTURES</a:t>
            </a:r>
          </a:p>
          <a:p>
            <a:pPr algn="r">
              <a:spcBef>
                <a:spcPts val="0"/>
              </a:spcBef>
            </a:pPr>
            <a:r>
              <a:rPr lang="pt-BR" dirty="0" smtClean="0">
                <a:solidFill>
                  <a:schemeClr val="tx1">
                    <a:lumMod val="75000"/>
                    <a:lumOff val="25000"/>
                  </a:schemeClr>
                </a:solidFill>
                <a:latin typeface="Calibri" panose="020F0502020204030204" pitchFamily="34" charset="0"/>
              </a:rPr>
              <a:t> R$ 165.000.000,00 </a:t>
            </a:r>
          </a:p>
          <a:p>
            <a:pPr algn="r">
              <a:spcBef>
                <a:spcPts val="0"/>
              </a:spcBef>
            </a:pPr>
            <a:r>
              <a:rPr lang="pt-BR" dirty="0" smtClean="0">
                <a:solidFill>
                  <a:schemeClr val="tx1">
                    <a:lumMod val="75000"/>
                    <a:lumOff val="25000"/>
                  </a:schemeClr>
                </a:solidFill>
                <a:latin typeface="Calibri" panose="020F0502020204030204" pitchFamily="34" charset="0"/>
              </a:rPr>
              <a:t>19/10/2018</a:t>
            </a:r>
            <a:endParaRPr lang="pt-BR" dirty="0">
              <a:solidFill>
                <a:schemeClr val="tx1">
                  <a:lumMod val="75000"/>
                  <a:lumOff val="25000"/>
                </a:schemeClr>
              </a:solidFill>
              <a:latin typeface="Calibri" panose="020F0502020204030204" pitchFamily="34" charset="0"/>
            </a:endParaRPr>
          </a:p>
        </p:txBody>
      </p:sp>
      <p:grpSp>
        <p:nvGrpSpPr>
          <p:cNvPr id="2" name="Grupo 1"/>
          <p:cNvGrpSpPr/>
          <p:nvPr/>
        </p:nvGrpSpPr>
        <p:grpSpPr>
          <a:xfrm>
            <a:off x="2030588" y="3583447"/>
            <a:ext cx="3570980" cy="1259485"/>
            <a:chOff x="2030588" y="3732668"/>
            <a:chExt cx="3570980" cy="1259485"/>
          </a:xfrm>
        </p:grpSpPr>
        <p:sp>
          <p:nvSpPr>
            <p:cNvPr id="7" name="Retângulo 6"/>
            <p:cNvSpPr/>
            <p:nvPr/>
          </p:nvSpPr>
          <p:spPr>
            <a:xfrm>
              <a:off x="2030588" y="4345822"/>
              <a:ext cx="3570980" cy="646331"/>
            </a:xfrm>
            <a:prstGeom prst="rect">
              <a:avLst/>
            </a:prstGeom>
          </p:spPr>
          <p:txBody>
            <a:bodyPr wrap="square">
              <a:spAutoFit/>
            </a:bodyPr>
            <a:lstStyle/>
            <a:p>
              <a:r>
                <a:rPr lang="pt-BR" sz="1200" b="1" dirty="0" smtClean="0">
                  <a:solidFill>
                    <a:schemeClr val="tx1">
                      <a:lumMod val="65000"/>
                      <a:lumOff val="35000"/>
                    </a:schemeClr>
                  </a:solidFill>
                  <a:latin typeface="Calibri" panose="020F0502020204030204" pitchFamily="34" charset="0"/>
                </a:rPr>
                <a:t>RIO DE JANEIRO – RJ</a:t>
              </a:r>
            </a:p>
            <a:p>
              <a:r>
                <a:rPr lang="pt-BR" sz="1200" dirty="0" smtClean="0">
                  <a:solidFill>
                    <a:schemeClr val="tx1">
                      <a:lumMod val="65000"/>
                      <a:lumOff val="35000"/>
                    </a:schemeClr>
                  </a:solidFill>
                  <a:latin typeface="Calibri" panose="020F0502020204030204" pitchFamily="34" charset="0"/>
                </a:rPr>
                <a:t>Rua Sete de Setembro, 99, 24º andar</a:t>
              </a:r>
            </a:p>
            <a:p>
              <a:r>
                <a:rPr lang="pt-BR" sz="1200" dirty="0" smtClean="0">
                  <a:solidFill>
                    <a:schemeClr val="tx1">
                      <a:lumMod val="65000"/>
                      <a:lumOff val="35000"/>
                    </a:schemeClr>
                  </a:solidFill>
                  <a:latin typeface="Calibri" panose="020F0502020204030204" pitchFamily="34" charset="0"/>
                </a:rPr>
                <a:t>Centro - 20050-005 – Rio de Janeiro – RJ</a:t>
              </a:r>
            </a:p>
          </p:txBody>
        </p:sp>
        <p:sp>
          <p:nvSpPr>
            <p:cNvPr id="8" name="Retângulo 7"/>
            <p:cNvSpPr/>
            <p:nvPr/>
          </p:nvSpPr>
          <p:spPr>
            <a:xfrm>
              <a:off x="2030588" y="3732668"/>
              <a:ext cx="3423617" cy="646331"/>
            </a:xfrm>
            <a:prstGeom prst="rect">
              <a:avLst/>
            </a:prstGeom>
          </p:spPr>
          <p:txBody>
            <a:bodyPr wrap="square">
              <a:spAutoFit/>
            </a:bodyPr>
            <a:lstStyle/>
            <a:p>
              <a:pPr algn="just"/>
              <a:r>
                <a:rPr lang="pt-BR" sz="1200" b="1" dirty="0" smtClean="0">
                  <a:solidFill>
                    <a:schemeClr val="tx1">
                      <a:lumMod val="65000"/>
                      <a:lumOff val="35000"/>
                    </a:schemeClr>
                  </a:solidFill>
                  <a:latin typeface="Calibri" panose="020F0502020204030204" pitchFamily="34" charset="0"/>
                </a:rPr>
                <a:t>SÃO PAULO - SP</a:t>
              </a:r>
            </a:p>
            <a:p>
              <a:pPr algn="just"/>
              <a:r>
                <a:rPr lang="pt-BR" sz="1200" dirty="0" smtClean="0">
                  <a:solidFill>
                    <a:schemeClr val="tx1">
                      <a:lumMod val="65000"/>
                      <a:lumOff val="35000"/>
                    </a:schemeClr>
                  </a:solidFill>
                  <a:latin typeface="Calibri" panose="020F0502020204030204" pitchFamily="34" charset="0"/>
                </a:rPr>
                <a:t>Rua Joaquim Floriano 466, sala 1401</a:t>
              </a:r>
            </a:p>
            <a:p>
              <a:pPr algn="just"/>
              <a:r>
                <a:rPr lang="pt-BR" sz="1200" dirty="0" smtClean="0">
                  <a:solidFill>
                    <a:schemeClr val="tx1">
                      <a:lumMod val="65000"/>
                      <a:lumOff val="35000"/>
                    </a:schemeClr>
                  </a:solidFill>
                  <a:latin typeface="Calibri" panose="020F0502020204030204" pitchFamily="34" charset="0"/>
                </a:rPr>
                <a:t>Itaim Bibi – 04534-002 – São Paulo - SP</a:t>
              </a:r>
            </a:p>
          </p:txBody>
        </p:sp>
      </p:grpSp>
    </p:spTree>
    <p:extLst>
      <p:ext uri="{BB962C8B-B14F-4D97-AF65-F5344CB8AC3E}">
        <p14:creationId xmlns:p14="http://schemas.microsoft.com/office/powerpoint/2010/main" val="2423065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3962400" y="3940893"/>
            <a:ext cx="8229600" cy="2062103"/>
          </a:xfrm>
          <a:prstGeom prst="rect">
            <a:avLst/>
          </a:prstGeom>
        </p:spPr>
        <p:txBody>
          <a:bodyPr wrap="square">
            <a:spAutoFit/>
          </a:bodyPr>
          <a:lstStyle/>
          <a:p>
            <a:pPr algn="just"/>
            <a:r>
              <a:rPr lang="pt-BR" sz="1600" b="1" dirty="0" smtClean="0">
                <a:solidFill>
                  <a:schemeClr val="tx1">
                    <a:lumMod val="65000"/>
                    <a:lumOff val="35000"/>
                  </a:schemeClr>
                </a:solidFill>
                <a:latin typeface="Calibri" panose="020F0502020204030204" pitchFamily="34" charset="0"/>
              </a:rPr>
              <a:t>SIMPLIFIC PAVARINI DISTRIBUIDORA DE TÍTULOS E VALORES MOBILIÁRIOS LTDA.</a:t>
            </a:r>
          </a:p>
          <a:p>
            <a:pPr algn="just"/>
            <a:endParaRPr lang="pt-BR" sz="1600" dirty="0">
              <a:solidFill>
                <a:schemeClr val="tx1">
                  <a:lumMod val="65000"/>
                  <a:lumOff val="35000"/>
                </a:schemeClr>
              </a:solidFill>
              <a:latin typeface="Calibri" panose="020F0502020204030204" pitchFamily="34" charset="0"/>
            </a:endParaRPr>
          </a:p>
          <a:p>
            <a:pPr algn="just"/>
            <a:r>
              <a:rPr lang="pt-BR" sz="1600" b="1" dirty="0" smtClean="0">
                <a:solidFill>
                  <a:schemeClr val="tx1">
                    <a:lumMod val="65000"/>
                    <a:lumOff val="35000"/>
                  </a:schemeClr>
                </a:solidFill>
                <a:latin typeface="Calibri" panose="020F0502020204030204" pitchFamily="34" charset="0"/>
              </a:rPr>
              <a:t>RIO DE JANEIRO – RJ</a:t>
            </a:r>
          </a:p>
          <a:p>
            <a:pPr algn="just"/>
            <a:r>
              <a:rPr lang="pt-BR" sz="1600" dirty="0" smtClean="0">
                <a:solidFill>
                  <a:schemeClr val="tx1">
                    <a:lumMod val="65000"/>
                    <a:lumOff val="35000"/>
                  </a:schemeClr>
                </a:solidFill>
                <a:latin typeface="Calibri" panose="020F0502020204030204" pitchFamily="34" charset="0"/>
              </a:rPr>
              <a:t>Rua Sete de Setembro, 99, 24º andar</a:t>
            </a:r>
          </a:p>
          <a:p>
            <a:pPr algn="just"/>
            <a:r>
              <a:rPr lang="pt-BR" sz="1600" dirty="0" smtClean="0">
                <a:solidFill>
                  <a:schemeClr val="tx1">
                    <a:lumMod val="65000"/>
                    <a:lumOff val="35000"/>
                  </a:schemeClr>
                </a:solidFill>
                <a:latin typeface="Calibri" panose="020F0502020204030204" pitchFamily="34" charset="0"/>
              </a:rPr>
              <a:t>Centro - 20050-005 – Rio de Janeiro – RJ</a:t>
            </a:r>
          </a:p>
          <a:p>
            <a:pPr algn="just"/>
            <a:r>
              <a:rPr lang="pt-BR" sz="1600" dirty="0" smtClean="0">
                <a:solidFill>
                  <a:schemeClr val="tx1">
                    <a:lumMod val="65000"/>
                    <a:lumOff val="35000"/>
                  </a:schemeClr>
                </a:solidFill>
                <a:latin typeface="Calibri" panose="020F0502020204030204" pitchFamily="34" charset="0"/>
              </a:rPr>
              <a:t>CNPJ/MF 15.227.994/0001-50</a:t>
            </a:r>
          </a:p>
          <a:p>
            <a:pPr algn="just"/>
            <a:endParaRPr lang="pt-BR" sz="1600" dirty="0">
              <a:solidFill>
                <a:schemeClr val="tx1">
                  <a:lumMod val="65000"/>
                  <a:lumOff val="35000"/>
                </a:schemeClr>
              </a:solidFill>
              <a:latin typeface="Calibri" panose="020F0502020204030204" pitchFamily="34" charset="0"/>
            </a:endParaRPr>
          </a:p>
          <a:p>
            <a:pPr algn="just"/>
            <a:r>
              <a:rPr lang="pt-BR" sz="1600" dirty="0" err="1">
                <a:solidFill>
                  <a:schemeClr val="tx1">
                    <a:lumMod val="65000"/>
                    <a:lumOff val="35000"/>
                  </a:schemeClr>
                </a:solidFill>
                <a:latin typeface="Calibri" panose="020F0502020204030204" pitchFamily="34" charset="0"/>
              </a:rPr>
              <a:t>Tel</a:t>
            </a:r>
            <a:r>
              <a:rPr lang="pt-BR" sz="1600" dirty="0">
                <a:solidFill>
                  <a:schemeClr val="tx1">
                    <a:lumMod val="65000"/>
                    <a:lumOff val="35000"/>
                  </a:schemeClr>
                </a:solidFill>
                <a:latin typeface="Calibri" panose="020F0502020204030204" pitchFamily="34" charset="0"/>
              </a:rPr>
              <a:t>: </a:t>
            </a:r>
            <a:r>
              <a:rPr lang="pt-BR" sz="1600" dirty="0" smtClean="0">
                <a:solidFill>
                  <a:schemeClr val="tx1">
                    <a:lumMod val="65000"/>
                    <a:lumOff val="35000"/>
                  </a:schemeClr>
                </a:solidFill>
                <a:latin typeface="Calibri" panose="020F0502020204030204" pitchFamily="34" charset="0"/>
              </a:rPr>
              <a:t>21-2507-1949</a:t>
            </a:r>
            <a:endParaRPr lang="pt-BR" sz="1600" dirty="0">
              <a:latin typeface="Calibri" panose="020F0502020204030204" pitchFamily="34" charset="0"/>
            </a:endParaRPr>
          </a:p>
        </p:txBody>
      </p:sp>
      <p:sp>
        <p:nvSpPr>
          <p:cNvPr id="18" name="Retângulo 17"/>
          <p:cNvSpPr/>
          <p:nvPr/>
        </p:nvSpPr>
        <p:spPr>
          <a:xfrm>
            <a:off x="7712308" y="4420228"/>
            <a:ext cx="3973186" cy="1569660"/>
          </a:xfrm>
          <a:prstGeom prst="rect">
            <a:avLst/>
          </a:prstGeom>
        </p:spPr>
        <p:txBody>
          <a:bodyPr wrap="square">
            <a:spAutoFit/>
          </a:bodyPr>
          <a:lstStyle/>
          <a:p>
            <a:pPr algn="just"/>
            <a:r>
              <a:rPr lang="pt-BR" sz="1600" b="1" dirty="0" smtClean="0">
                <a:solidFill>
                  <a:schemeClr val="tx1">
                    <a:lumMod val="65000"/>
                    <a:lumOff val="35000"/>
                  </a:schemeClr>
                </a:solidFill>
                <a:latin typeface="Calibri" panose="020F0502020204030204" pitchFamily="34" charset="0"/>
              </a:rPr>
              <a:t>SÃO PAULO - SP</a:t>
            </a:r>
          </a:p>
          <a:p>
            <a:pPr algn="just"/>
            <a:r>
              <a:rPr lang="pt-BR" sz="1600" dirty="0" smtClean="0">
                <a:solidFill>
                  <a:schemeClr val="tx1">
                    <a:lumMod val="65000"/>
                    <a:lumOff val="35000"/>
                  </a:schemeClr>
                </a:solidFill>
                <a:latin typeface="Calibri" panose="020F0502020204030204" pitchFamily="34" charset="0"/>
              </a:rPr>
              <a:t>Rua Joaquim Floriano 466, sala 1401</a:t>
            </a:r>
          </a:p>
          <a:p>
            <a:pPr algn="just"/>
            <a:r>
              <a:rPr lang="pt-BR" sz="1600" dirty="0" smtClean="0">
                <a:solidFill>
                  <a:schemeClr val="tx1">
                    <a:lumMod val="65000"/>
                    <a:lumOff val="35000"/>
                  </a:schemeClr>
                </a:solidFill>
                <a:latin typeface="Calibri" panose="020F0502020204030204" pitchFamily="34" charset="0"/>
              </a:rPr>
              <a:t>Itaim Bibi – 04534-002 – São Paulo - SP</a:t>
            </a:r>
          </a:p>
          <a:p>
            <a:pPr algn="just"/>
            <a:r>
              <a:rPr lang="pt-BR" sz="1600" dirty="0" smtClean="0">
                <a:solidFill>
                  <a:schemeClr val="tx1">
                    <a:lumMod val="65000"/>
                    <a:lumOff val="35000"/>
                  </a:schemeClr>
                </a:solidFill>
                <a:latin typeface="Calibri" panose="020F0502020204030204" pitchFamily="34" charset="0"/>
              </a:rPr>
              <a:t>CNPJ/MF 15.227.994/0004-01</a:t>
            </a:r>
          </a:p>
          <a:p>
            <a:pPr algn="just"/>
            <a:endParaRPr lang="pt-BR" sz="1600" dirty="0">
              <a:solidFill>
                <a:schemeClr val="tx1">
                  <a:lumMod val="65000"/>
                  <a:lumOff val="35000"/>
                </a:schemeClr>
              </a:solidFill>
              <a:latin typeface="Calibri" panose="020F0502020204030204" pitchFamily="34" charset="0"/>
            </a:endParaRPr>
          </a:p>
          <a:p>
            <a:pPr algn="just"/>
            <a:r>
              <a:rPr lang="pt-BR" sz="1600" dirty="0" err="1" smtClean="0">
                <a:solidFill>
                  <a:schemeClr val="tx1">
                    <a:lumMod val="65000"/>
                    <a:lumOff val="35000"/>
                  </a:schemeClr>
                </a:solidFill>
                <a:latin typeface="Calibri" panose="020F0502020204030204" pitchFamily="34" charset="0"/>
              </a:rPr>
              <a:t>Tel</a:t>
            </a:r>
            <a:r>
              <a:rPr lang="pt-BR" sz="1600" dirty="0" smtClean="0">
                <a:solidFill>
                  <a:schemeClr val="tx1">
                    <a:lumMod val="65000"/>
                    <a:lumOff val="35000"/>
                  </a:schemeClr>
                </a:solidFill>
                <a:latin typeface="Calibri" panose="020F0502020204030204" pitchFamily="34" charset="0"/>
              </a:rPr>
              <a:t>: 11-3090-0447</a:t>
            </a:r>
            <a:endParaRPr lang="pt-BR" sz="1600" dirty="0">
              <a:latin typeface="Calibri" panose="020F0502020204030204" pitchFamily="34" charset="0"/>
            </a:endParaRPr>
          </a:p>
        </p:txBody>
      </p:sp>
      <p:pic>
        <p:nvPicPr>
          <p:cNvPr id="2" name="Image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556"/>
            <a:ext cx="12192000" cy="3939570"/>
          </a:xfrm>
          <a:prstGeom prst="rect">
            <a:avLst/>
          </a:prstGeom>
        </p:spPr>
      </p:pic>
      <p:sp>
        <p:nvSpPr>
          <p:cNvPr id="16" name="Retângulo 15"/>
          <p:cNvSpPr/>
          <p:nvPr/>
        </p:nvSpPr>
        <p:spPr>
          <a:xfrm>
            <a:off x="3962400" y="6103812"/>
            <a:ext cx="7044693" cy="584775"/>
          </a:xfrm>
          <a:prstGeom prst="rect">
            <a:avLst/>
          </a:prstGeom>
        </p:spPr>
        <p:txBody>
          <a:bodyPr wrap="square">
            <a:spAutoFit/>
          </a:bodyPr>
          <a:lstStyle/>
          <a:p>
            <a:r>
              <a:rPr lang="pt-BR" sz="1600" dirty="0" smtClean="0">
                <a:solidFill>
                  <a:schemeClr val="tx1">
                    <a:lumMod val="65000"/>
                    <a:lumOff val="35000"/>
                  </a:schemeClr>
                </a:solidFill>
                <a:latin typeface="Calibri" panose="020F0502020204030204" pitchFamily="34" charset="0"/>
              </a:rPr>
              <a:t>E-mail: </a:t>
            </a:r>
            <a:r>
              <a:rPr lang="pt-BR" sz="1600" dirty="0" smtClean="0">
                <a:solidFill>
                  <a:schemeClr val="tx1">
                    <a:lumMod val="65000"/>
                    <a:lumOff val="35000"/>
                  </a:schemeClr>
                </a:solidFill>
                <a:latin typeface="Calibri" panose="020F0502020204030204" pitchFamily="34" charset="0"/>
                <a:hlinkClick r:id="rId3"/>
              </a:rPr>
              <a:t>fiduciario@simplificpavarini.com.br</a:t>
            </a:r>
            <a:endParaRPr lang="pt-BR" sz="1600" dirty="0" smtClean="0">
              <a:solidFill>
                <a:schemeClr val="tx1">
                  <a:lumMod val="65000"/>
                  <a:lumOff val="35000"/>
                </a:schemeClr>
              </a:solidFill>
              <a:latin typeface="Calibri" panose="020F0502020204030204" pitchFamily="34" charset="0"/>
            </a:endParaRPr>
          </a:p>
          <a:p>
            <a:r>
              <a:rPr lang="pt-BR" sz="1600" dirty="0" smtClean="0">
                <a:solidFill>
                  <a:schemeClr val="tx1">
                    <a:lumMod val="65000"/>
                    <a:lumOff val="35000"/>
                  </a:schemeClr>
                </a:solidFill>
                <a:latin typeface="Calibri" panose="020F0502020204030204" pitchFamily="34" charset="0"/>
              </a:rPr>
              <a:t>Website: </a:t>
            </a:r>
            <a:r>
              <a:rPr lang="pt-BR" sz="1600" dirty="0" smtClean="0">
                <a:solidFill>
                  <a:schemeClr val="tx1">
                    <a:lumMod val="65000"/>
                    <a:lumOff val="35000"/>
                  </a:schemeClr>
                </a:solidFill>
                <a:latin typeface="Calibri" panose="020F0502020204030204" pitchFamily="34" charset="0"/>
                <a:hlinkClick r:id="rId4"/>
              </a:rPr>
              <a:t>www.simplificpavarini.com.br</a:t>
            </a:r>
            <a:endParaRPr lang="pt-BR" sz="1600" dirty="0" smtClean="0">
              <a:solidFill>
                <a:schemeClr val="tx1">
                  <a:lumMod val="65000"/>
                  <a:lumOff val="35000"/>
                </a:schemeClr>
              </a:solidFill>
              <a:latin typeface="Calibri" panose="020F0502020204030204" pitchFamily="34" charset="0"/>
            </a:endParaRPr>
          </a:p>
        </p:txBody>
      </p:sp>
      <p:sp>
        <p:nvSpPr>
          <p:cNvPr id="7" name="Retângulo 6"/>
          <p:cNvSpPr/>
          <p:nvPr/>
        </p:nvSpPr>
        <p:spPr>
          <a:xfrm>
            <a:off x="0" y="2859314"/>
            <a:ext cx="3962400" cy="108157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p:cNvSpPr txBox="1">
            <a:spLocks/>
          </p:cNvSpPr>
          <p:nvPr/>
        </p:nvSpPr>
        <p:spPr>
          <a:xfrm>
            <a:off x="1205298" y="3147023"/>
            <a:ext cx="9781404" cy="413996"/>
          </a:xfrm>
          <a:prstGeom prst="rect">
            <a:avLst/>
          </a:prstGeom>
        </p:spPr>
        <p:txBody>
          <a:bodyPr>
            <a:normAutofit fontScale="97500"/>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pPr algn="l"/>
            <a:r>
              <a:rPr lang="pt-BR" sz="2400" b="1" dirty="0" smtClean="0">
                <a:solidFill>
                  <a:schemeClr val="tx1">
                    <a:lumMod val="50000"/>
                    <a:lumOff val="50000"/>
                  </a:schemeClr>
                </a:solidFill>
                <a:latin typeface="Calibri" panose="020F0502020204030204" pitchFamily="34" charset="0"/>
              </a:rPr>
              <a:t>DADOS CADASTRAIS</a:t>
            </a:r>
            <a:endParaRPr lang="pt-BR" sz="2400" b="1" dirty="0">
              <a:solidFill>
                <a:schemeClr val="tx1">
                  <a:lumMod val="50000"/>
                  <a:lumOff val="50000"/>
                </a:schemeClr>
              </a:solidFill>
              <a:latin typeface="Calibri" panose="020F0502020204030204" pitchFamily="34" charset="0"/>
            </a:endParaRPr>
          </a:p>
        </p:txBody>
      </p:sp>
      <p:cxnSp>
        <p:nvCxnSpPr>
          <p:cNvPr id="8" name="Conector reto 7"/>
          <p:cNvCxnSpPr/>
          <p:nvPr/>
        </p:nvCxnSpPr>
        <p:spPr>
          <a:xfrm>
            <a:off x="7538575" y="4447190"/>
            <a:ext cx="2050" cy="1496410"/>
          </a:xfrm>
          <a:prstGeom prst="line">
            <a:avLst/>
          </a:prstGeom>
        </p:spPr>
        <p:style>
          <a:lnRef idx="2">
            <a:schemeClr val="dk1"/>
          </a:lnRef>
          <a:fillRef idx="0">
            <a:schemeClr val="dk1"/>
          </a:fillRef>
          <a:effectRef idx="1">
            <a:schemeClr val="dk1"/>
          </a:effectRef>
          <a:fontRef idx="minor">
            <a:schemeClr val="tx1"/>
          </a:fontRef>
        </p:style>
      </p:cxnSp>
      <p:sp>
        <p:nvSpPr>
          <p:cNvPr id="12" name="Fluxograma: Atraso 11"/>
          <p:cNvSpPr/>
          <p:nvPr/>
        </p:nvSpPr>
        <p:spPr>
          <a:xfrm>
            <a:off x="0" y="2976793"/>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06</a:t>
            </a:r>
            <a:endParaRPr lang="pt-BR" sz="2800" dirty="0"/>
          </a:p>
        </p:txBody>
      </p:sp>
      <p:sp>
        <p:nvSpPr>
          <p:cNvPr id="34" name="Elipse 33">
            <a:hlinkClick r:id="rId5" action="ppaction://hlinksldjump"/>
          </p:cNvPr>
          <p:cNvSpPr/>
          <p:nvPr/>
        </p:nvSpPr>
        <p:spPr>
          <a:xfrm>
            <a:off x="11785738" y="452209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35" name="Elipse 34">
            <a:hlinkClick r:id="rId6" action="ppaction://hlinksldjump"/>
          </p:cNvPr>
          <p:cNvSpPr/>
          <p:nvPr/>
        </p:nvSpPr>
        <p:spPr>
          <a:xfrm>
            <a:off x="11785738" y="487059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36" name="Elipse 35">
            <a:hlinkClick r:id="rId7" action="ppaction://hlinksldjump"/>
          </p:cNvPr>
          <p:cNvSpPr/>
          <p:nvPr/>
        </p:nvSpPr>
        <p:spPr>
          <a:xfrm>
            <a:off x="11785738" y="5197308"/>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7" name="Elipse 36">
            <a:hlinkClick r:id="rId8" action="ppaction://hlinksldjump"/>
          </p:cNvPr>
          <p:cNvSpPr/>
          <p:nvPr/>
        </p:nvSpPr>
        <p:spPr>
          <a:xfrm>
            <a:off x="11785738" y="5562678"/>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8" name="Elipse 37">
            <a:hlinkClick r:id="rId9" action="ppaction://hlinksldjump"/>
          </p:cNvPr>
          <p:cNvSpPr/>
          <p:nvPr/>
        </p:nvSpPr>
        <p:spPr>
          <a:xfrm>
            <a:off x="11785738" y="5926173"/>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cxnSp>
        <p:nvCxnSpPr>
          <p:cNvPr id="39" name="Conector reto 38"/>
          <p:cNvCxnSpPr/>
          <p:nvPr/>
        </p:nvCxnSpPr>
        <p:spPr>
          <a:xfrm>
            <a:off x="11938747" y="3071052"/>
            <a:ext cx="0" cy="311458"/>
          </a:xfrm>
          <a:prstGeom prst="line">
            <a:avLst/>
          </a:prstGeom>
        </p:spPr>
        <p:style>
          <a:lnRef idx="2">
            <a:schemeClr val="dk1"/>
          </a:lnRef>
          <a:fillRef idx="0">
            <a:schemeClr val="dk1"/>
          </a:fillRef>
          <a:effectRef idx="1">
            <a:schemeClr val="dk1"/>
          </a:effectRef>
          <a:fontRef idx="minor">
            <a:schemeClr val="tx1"/>
          </a:fontRef>
        </p:style>
      </p:cxnSp>
      <p:sp>
        <p:nvSpPr>
          <p:cNvPr id="46" name="Elipse 45">
            <a:hlinkClick r:id="rId10" action="ppaction://hlinksldjump"/>
          </p:cNvPr>
          <p:cNvSpPr/>
          <p:nvPr/>
        </p:nvSpPr>
        <p:spPr>
          <a:xfrm>
            <a:off x="11785738" y="6287387"/>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cxnSp>
        <p:nvCxnSpPr>
          <p:cNvPr id="47" name="Conector reto 46"/>
          <p:cNvCxnSpPr/>
          <p:nvPr/>
        </p:nvCxnSpPr>
        <p:spPr>
          <a:xfrm>
            <a:off x="11938747" y="2511999"/>
            <a:ext cx="0" cy="311458"/>
          </a:xfrm>
          <a:prstGeom prst="line">
            <a:avLst/>
          </a:prstGeom>
        </p:spPr>
        <p:style>
          <a:lnRef idx="2">
            <a:schemeClr val="dk1"/>
          </a:lnRef>
          <a:fillRef idx="0">
            <a:schemeClr val="dk1"/>
          </a:fillRef>
          <a:effectRef idx="1">
            <a:schemeClr val="dk1"/>
          </a:effectRef>
          <a:fontRef idx="minor">
            <a:schemeClr val="tx1"/>
          </a:fontRef>
        </p:style>
      </p:cxnSp>
      <p:sp>
        <p:nvSpPr>
          <p:cNvPr id="48" name="Elipse 47">
            <a:hlinkClick r:id="rId11" action="ppaction://hlinksldjump"/>
          </p:cNvPr>
          <p:cNvSpPr/>
          <p:nvPr/>
        </p:nvSpPr>
        <p:spPr>
          <a:xfrm>
            <a:off x="11785738" y="416320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spTree>
    <p:extLst>
      <p:ext uri="{BB962C8B-B14F-4D97-AF65-F5344CB8AC3E}">
        <p14:creationId xmlns:p14="http://schemas.microsoft.com/office/powerpoint/2010/main" val="3891808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ítulo 1"/>
          <p:cNvSpPr>
            <a:spLocks noGrp="1"/>
          </p:cNvSpPr>
          <p:nvPr>
            <p:ph type="title"/>
          </p:nvPr>
        </p:nvSpPr>
        <p:spPr>
          <a:xfrm>
            <a:off x="5893568" y="1819340"/>
            <a:ext cx="5826206" cy="4526252"/>
          </a:xfrm>
        </p:spPr>
        <p:txBody>
          <a:bodyPr>
            <a:normAutofit fontScale="90000"/>
          </a:bodyPr>
          <a:lstStyle/>
          <a:p>
            <a:pPr algn="l"/>
            <a:r>
              <a:rPr lang="pt-BR" sz="2400" dirty="0" smtClean="0">
                <a:solidFill>
                  <a:schemeClr val="tx1">
                    <a:lumMod val="50000"/>
                    <a:lumOff val="50000"/>
                  </a:schemeClr>
                </a:solidFill>
                <a:latin typeface="Calibri" panose="020F0502020204030204" pitchFamily="34" charset="0"/>
                <a:hlinkClick r:id="rId2" action="ppaction://hlinksldjump"/>
              </a:rPr>
              <a:t>Home</a:t>
            </a:r>
            <a:r>
              <a:rPr lang="pt-BR" sz="2400" dirty="0" smtClean="0">
                <a:solidFill>
                  <a:schemeClr val="tx1">
                    <a:lumMod val="50000"/>
                    <a:lumOff val="50000"/>
                  </a:schemeClr>
                </a:solidFill>
                <a:latin typeface="Calibri" panose="020F0502020204030204" pitchFamily="34" charset="0"/>
                <a:hlinkClick r:id="rId3" action="ppaction://hlinksldjump"/>
              </a:rPr>
              <a:t/>
            </a:r>
            <a:br>
              <a:rPr lang="pt-BR" sz="2400" dirty="0" smtClean="0">
                <a:solidFill>
                  <a:schemeClr val="tx1">
                    <a:lumMod val="50000"/>
                    <a:lumOff val="50000"/>
                  </a:schemeClr>
                </a:solidFill>
                <a:latin typeface="Calibri" panose="020F0502020204030204" pitchFamily="34" charset="0"/>
                <a:hlinkClick r:id="rId3" action="ppaction://hlinksldjump"/>
              </a:rPr>
            </a:br>
            <a:r>
              <a:rPr lang="pt-BR" sz="2400" dirty="0" smtClean="0">
                <a:solidFill>
                  <a:schemeClr val="tx1">
                    <a:lumMod val="50000"/>
                    <a:lumOff val="50000"/>
                  </a:schemeClr>
                </a:solidFill>
                <a:latin typeface="Calibri" panose="020F0502020204030204" pitchFamily="34" charset="0"/>
                <a:hlinkClick r:id="rId3" action="ppaction://hlinksldjump"/>
              </a:rPr>
              <a:t/>
            </a:r>
            <a:br>
              <a:rPr lang="pt-BR" sz="2400" dirty="0" smtClean="0">
                <a:solidFill>
                  <a:schemeClr val="tx1">
                    <a:lumMod val="50000"/>
                    <a:lumOff val="50000"/>
                  </a:schemeClr>
                </a:solidFill>
                <a:latin typeface="Calibri" panose="020F0502020204030204" pitchFamily="34" charset="0"/>
                <a:hlinkClick r:id="rId3" action="ppaction://hlinksldjump"/>
              </a:rPr>
            </a:br>
            <a:r>
              <a:rPr lang="pt-BR" sz="2400" dirty="0" smtClean="0">
                <a:solidFill>
                  <a:schemeClr val="tx1">
                    <a:lumMod val="50000"/>
                    <a:lumOff val="50000"/>
                  </a:schemeClr>
                </a:solidFill>
                <a:latin typeface="Calibri" panose="020F0502020204030204" pitchFamily="34" charset="0"/>
                <a:hlinkClick r:id="rId3" action="ppaction://hlinksldjump"/>
              </a:rPr>
              <a:t>Apresentação</a:t>
            </a: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hlinkClick r:id="rId4" action="ppaction://hlinksldjump"/>
              </a:rPr>
              <a:t>Características Indicativas</a:t>
            </a: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hlinkClick r:id="rId5" action="ppaction://hlinksldjump"/>
              </a:rPr>
              <a:t>Serviços incluídos</a:t>
            </a: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smtClean="0">
                <a:solidFill>
                  <a:schemeClr val="tx1">
                    <a:lumMod val="50000"/>
                    <a:lumOff val="50000"/>
                  </a:schemeClr>
                </a:solidFill>
                <a:latin typeface="Calibri" panose="020F0502020204030204" pitchFamily="34" charset="0"/>
                <a:hlinkClick r:id="rId6" action="ppaction://hlinksldjump"/>
              </a:rPr>
              <a:t>honorários</a:t>
            </a: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a:solidFill>
                  <a:schemeClr val="tx1">
                    <a:lumMod val="50000"/>
                    <a:lumOff val="50000"/>
                  </a:schemeClr>
                </a:solidFill>
                <a:latin typeface="Calibri" panose="020F0502020204030204" pitchFamily="34" charset="0"/>
              </a:rPr>
              <a:t/>
            </a:r>
            <a:br>
              <a:rPr lang="pt-BR" sz="2400" dirty="0">
                <a:solidFill>
                  <a:schemeClr val="tx1">
                    <a:lumMod val="50000"/>
                    <a:lumOff val="50000"/>
                  </a:schemeClr>
                </a:solidFill>
                <a:latin typeface="Calibri" panose="020F0502020204030204" pitchFamily="34" charset="0"/>
              </a:rPr>
            </a:br>
            <a:r>
              <a:rPr lang="pt-BR" sz="2400" dirty="0">
                <a:solidFill>
                  <a:schemeClr val="tx1">
                    <a:lumMod val="50000"/>
                    <a:lumOff val="50000"/>
                  </a:schemeClr>
                </a:solidFill>
                <a:latin typeface="Calibri" panose="020F0502020204030204" pitchFamily="34" charset="0"/>
                <a:hlinkClick r:id="rId7" action="ppaction://hlinksldjump"/>
              </a:rPr>
              <a:t>sim - SISTEMA DE INFORMAÇÕES AO </a:t>
            </a:r>
            <a:r>
              <a:rPr lang="pt-BR" sz="2400" dirty="0" smtClean="0">
                <a:solidFill>
                  <a:schemeClr val="tx1">
                    <a:lumMod val="50000"/>
                    <a:lumOff val="50000"/>
                  </a:schemeClr>
                </a:solidFill>
                <a:latin typeface="Calibri" panose="020F0502020204030204" pitchFamily="34" charset="0"/>
                <a:hlinkClick r:id="rId7" action="ppaction://hlinksldjump"/>
              </a:rPr>
              <a:t>MERCADO</a:t>
            </a:r>
            <a:br>
              <a:rPr lang="pt-BR" sz="2400" dirty="0" smtClean="0">
                <a:solidFill>
                  <a:schemeClr val="tx1">
                    <a:lumMod val="50000"/>
                    <a:lumOff val="50000"/>
                  </a:schemeClr>
                </a:solidFill>
                <a:latin typeface="Calibri" panose="020F0502020204030204" pitchFamily="34" charset="0"/>
                <a:hlinkClick r:id="rId7" action="ppaction://hlinksldjump"/>
              </a:rPr>
            </a:br>
            <a:r>
              <a:rPr lang="pt-BR" sz="2400" dirty="0">
                <a:solidFill>
                  <a:schemeClr val="tx1">
                    <a:lumMod val="50000"/>
                    <a:lumOff val="50000"/>
                  </a:schemeClr>
                </a:solidFill>
                <a:latin typeface="Calibri" panose="020F0502020204030204" pitchFamily="34" charset="0"/>
              </a:rPr>
              <a:t/>
            </a:r>
            <a:br>
              <a:rPr lang="pt-BR" sz="2400" dirty="0">
                <a:solidFill>
                  <a:schemeClr val="tx1">
                    <a:lumMod val="50000"/>
                    <a:lumOff val="50000"/>
                  </a:schemeClr>
                </a:solidFill>
                <a:latin typeface="Calibri" panose="020F0502020204030204" pitchFamily="34" charset="0"/>
              </a:rPr>
            </a:br>
            <a:r>
              <a:rPr lang="pt-BR" sz="2400" dirty="0">
                <a:solidFill>
                  <a:schemeClr val="tx1">
                    <a:lumMod val="50000"/>
                    <a:lumOff val="50000"/>
                  </a:schemeClr>
                </a:solidFill>
                <a:latin typeface="Calibri" panose="020F0502020204030204" pitchFamily="34" charset="0"/>
                <a:hlinkClick r:id="rId8" action="ppaction://hlinksldjump"/>
              </a:rPr>
              <a:t>dados cadastrais</a:t>
            </a:r>
            <a:r>
              <a:rPr lang="pt-BR" sz="2400" dirty="0" smtClean="0">
                <a:solidFill>
                  <a:schemeClr val="tx1">
                    <a:lumMod val="50000"/>
                    <a:lumOff val="50000"/>
                  </a:schemeClr>
                </a:solidFill>
                <a:latin typeface="Calibri" panose="020F0502020204030204" pitchFamily="34" charset="0"/>
              </a:rPr>
              <a:t/>
            </a:r>
            <a:br>
              <a:rPr lang="pt-BR" sz="2400" dirty="0" smtClean="0">
                <a:solidFill>
                  <a:schemeClr val="tx1">
                    <a:lumMod val="50000"/>
                    <a:lumOff val="50000"/>
                  </a:schemeClr>
                </a:solidFill>
                <a:latin typeface="Calibri" panose="020F0502020204030204" pitchFamily="34" charset="0"/>
              </a:rPr>
            </a:br>
            <a:r>
              <a:rPr lang="pt-BR" sz="2400" dirty="0">
                <a:solidFill>
                  <a:schemeClr val="tx1">
                    <a:lumMod val="50000"/>
                    <a:lumOff val="50000"/>
                  </a:schemeClr>
                </a:solidFill>
                <a:latin typeface="Calibri" panose="020F0502020204030204" pitchFamily="34" charset="0"/>
              </a:rPr>
              <a:t/>
            </a:r>
            <a:br>
              <a:rPr lang="pt-BR" sz="2400" dirty="0">
                <a:solidFill>
                  <a:schemeClr val="tx1">
                    <a:lumMod val="50000"/>
                    <a:lumOff val="50000"/>
                  </a:schemeClr>
                </a:solidFill>
                <a:latin typeface="Calibri" panose="020F0502020204030204" pitchFamily="34" charset="0"/>
              </a:rPr>
            </a:br>
            <a:endParaRPr lang="pt-BR" sz="2400" dirty="0">
              <a:solidFill>
                <a:schemeClr val="tx1">
                  <a:lumMod val="50000"/>
                  <a:lumOff val="50000"/>
                </a:schemeClr>
              </a:solidFill>
              <a:latin typeface="Calibri" panose="020F0502020204030204" pitchFamily="34" charset="0"/>
            </a:endParaRPr>
          </a:p>
        </p:txBody>
      </p:sp>
      <p:sp>
        <p:nvSpPr>
          <p:cNvPr id="37" name="Elipse 36">
            <a:hlinkClick r:id="rId3" action="ppaction://hlinksldjump"/>
          </p:cNvPr>
          <p:cNvSpPr/>
          <p:nvPr/>
        </p:nvSpPr>
        <p:spPr>
          <a:xfrm>
            <a:off x="5484193" y="2377523"/>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38" name="Elipse 37">
            <a:hlinkClick r:id="rId4" action="ppaction://hlinksldjump"/>
          </p:cNvPr>
          <p:cNvSpPr/>
          <p:nvPr/>
        </p:nvSpPr>
        <p:spPr>
          <a:xfrm>
            <a:off x="5484193" y="2968073"/>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39" name="Elipse 38">
            <a:hlinkClick r:id="rId5" action="ppaction://hlinksldjump"/>
          </p:cNvPr>
          <p:cNvSpPr/>
          <p:nvPr/>
        </p:nvSpPr>
        <p:spPr>
          <a:xfrm>
            <a:off x="5484193" y="361751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40" name="Elipse 39">
            <a:hlinkClick r:id="rId6" action="ppaction://hlinksldjump"/>
          </p:cNvPr>
          <p:cNvSpPr/>
          <p:nvPr/>
        </p:nvSpPr>
        <p:spPr>
          <a:xfrm>
            <a:off x="5484193" y="423837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41" name="Elipse 40">
            <a:hlinkClick r:id="rId7" action="ppaction://hlinksldjump"/>
          </p:cNvPr>
          <p:cNvSpPr/>
          <p:nvPr/>
        </p:nvSpPr>
        <p:spPr>
          <a:xfrm>
            <a:off x="5484193" y="481702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cxnSp>
        <p:nvCxnSpPr>
          <p:cNvPr id="43" name="Conector reto 42"/>
          <p:cNvCxnSpPr>
            <a:stCxn id="37" idx="4"/>
            <a:endCxn id="38" idx="0"/>
          </p:cNvCxnSpPr>
          <p:nvPr/>
        </p:nvCxnSpPr>
        <p:spPr>
          <a:xfrm>
            <a:off x="5638220" y="2656615"/>
            <a:ext cx="0" cy="311458"/>
          </a:xfrm>
          <a:prstGeom prst="line">
            <a:avLst/>
          </a:prstGeom>
        </p:spPr>
        <p:style>
          <a:lnRef idx="2">
            <a:schemeClr val="dk1"/>
          </a:lnRef>
          <a:fillRef idx="0">
            <a:schemeClr val="dk1"/>
          </a:fillRef>
          <a:effectRef idx="1">
            <a:schemeClr val="dk1"/>
          </a:effectRef>
          <a:fontRef idx="minor">
            <a:schemeClr val="tx1"/>
          </a:fontRef>
        </p:style>
      </p:cxnSp>
      <p:cxnSp>
        <p:nvCxnSpPr>
          <p:cNvPr id="44" name="Conector reto 43"/>
          <p:cNvCxnSpPr>
            <a:stCxn id="38" idx="4"/>
            <a:endCxn id="39" idx="0"/>
          </p:cNvCxnSpPr>
          <p:nvPr/>
        </p:nvCxnSpPr>
        <p:spPr>
          <a:xfrm>
            <a:off x="5638220" y="3247165"/>
            <a:ext cx="0" cy="370349"/>
          </a:xfrm>
          <a:prstGeom prst="line">
            <a:avLst/>
          </a:prstGeom>
        </p:spPr>
        <p:style>
          <a:lnRef idx="2">
            <a:schemeClr val="dk1"/>
          </a:lnRef>
          <a:fillRef idx="0">
            <a:schemeClr val="dk1"/>
          </a:fillRef>
          <a:effectRef idx="1">
            <a:schemeClr val="dk1"/>
          </a:effectRef>
          <a:fontRef idx="minor">
            <a:schemeClr val="tx1"/>
          </a:fontRef>
        </p:style>
      </p:cxnSp>
      <p:cxnSp>
        <p:nvCxnSpPr>
          <p:cNvPr id="45" name="Conector reto 44"/>
          <p:cNvCxnSpPr>
            <a:stCxn id="39" idx="4"/>
            <a:endCxn id="40" idx="0"/>
          </p:cNvCxnSpPr>
          <p:nvPr/>
        </p:nvCxnSpPr>
        <p:spPr>
          <a:xfrm>
            <a:off x="5638220" y="3896606"/>
            <a:ext cx="0" cy="341771"/>
          </a:xfrm>
          <a:prstGeom prst="line">
            <a:avLst/>
          </a:prstGeom>
        </p:spPr>
        <p:style>
          <a:lnRef idx="2">
            <a:schemeClr val="dk1"/>
          </a:lnRef>
          <a:fillRef idx="0">
            <a:schemeClr val="dk1"/>
          </a:fillRef>
          <a:effectRef idx="1">
            <a:schemeClr val="dk1"/>
          </a:effectRef>
          <a:fontRef idx="minor">
            <a:schemeClr val="tx1"/>
          </a:fontRef>
        </p:style>
      </p:cxnSp>
      <p:cxnSp>
        <p:nvCxnSpPr>
          <p:cNvPr id="46" name="Conector reto 45"/>
          <p:cNvCxnSpPr>
            <a:stCxn id="40" idx="4"/>
            <a:endCxn id="41" idx="0"/>
          </p:cNvCxnSpPr>
          <p:nvPr/>
        </p:nvCxnSpPr>
        <p:spPr>
          <a:xfrm>
            <a:off x="5638220" y="4517469"/>
            <a:ext cx="0" cy="299555"/>
          </a:xfrm>
          <a:prstGeom prst="line">
            <a:avLst/>
          </a:prstGeom>
        </p:spPr>
        <p:style>
          <a:lnRef idx="2">
            <a:schemeClr val="dk1"/>
          </a:lnRef>
          <a:fillRef idx="0">
            <a:schemeClr val="dk1"/>
          </a:fillRef>
          <a:effectRef idx="1">
            <a:schemeClr val="dk1"/>
          </a:effectRef>
          <a:fontRef idx="minor">
            <a:schemeClr val="tx1"/>
          </a:fontRef>
        </p:style>
      </p:cxnSp>
      <p:cxnSp>
        <p:nvCxnSpPr>
          <p:cNvPr id="14" name="Conector reto 13"/>
          <p:cNvCxnSpPr/>
          <p:nvPr/>
        </p:nvCxnSpPr>
        <p:spPr>
          <a:xfrm>
            <a:off x="5638220" y="5096116"/>
            <a:ext cx="0" cy="299555"/>
          </a:xfrm>
          <a:prstGeom prst="line">
            <a:avLst/>
          </a:prstGeom>
        </p:spPr>
        <p:style>
          <a:lnRef idx="2">
            <a:schemeClr val="dk1"/>
          </a:lnRef>
          <a:fillRef idx="0">
            <a:schemeClr val="dk1"/>
          </a:fillRef>
          <a:effectRef idx="1">
            <a:schemeClr val="dk1"/>
          </a:effectRef>
          <a:fontRef idx="minor">
            <a:schemeClr val="tx1"/>
          </a:fontRef>
        </p:style>
      </p:cxnSp>
      <p:sp>
        <p:nvSpPr>
          <p:cNvPr id="18" name="Elipse 17">
            <a:hlinkClick r:id="rId8" action="ppaction://hlinksldjump"/>
          </p:cNvPr>
          <p:cNvSpPr/>
          <p:nvPr/>
        </p:nvSpPr>
        <p:spPr>
          <a:xfrm>
            <a:off x="5484193" y="543373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22" name="Elipse 21">
            <a:hlinkClick r:id="rId3" action="ppaction://hlinksldjump"/>
          </p:cNvPr>
          <p:cNvSpPr/>
          <p:nvPr/>
        </p:nvSpPr>
        <p:spPr>
          <a:xfrm>
            <a:off x="5484193" y="1819339"/>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H</a:t>
            </a:r>
            <a:endParaRPr lang="pt-BR" dirty="0">
              <a:latin typeface="Calibri" panose="020F0502020204030204" pitchFamily="34" charset="0"/>
            </a:endParaRPr>
          </a:p>
        </p:txBody>
      </p:sp>
      <p:cxnSp>
        <p:nvCxnSpPr>
          <p:cNvPr id="23" name="Conector reto 22"/>
          <p:cNvCxnSpPr>
            <a:stCxn id="22" idx="4"/>
          </p:cNvCxnSpPr>
          <p:nvPr/>
        </p:nvCxnSpPr>
        <p:spPr>
          <a:xfrm>
            <a:off x="5638220" y="2098431"/>
            <a:ext cx="0" cy="31145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84864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01</a:t>
            </a:r>
            <a:endParaRPr lang="pt-BR" sz="2800" dirty="0"/>
          </a:p>
        </p:txBody>
      </p:sp>
      <p:sp>
        <p:nvSpPr>
          <p:cNvPr id="10" name="Retângulo 9"/>
          <p:cNvSpPr/>
          <p:nvPr/>
        </p:nvSpPr>
        <p:spPr>
          <a:xfrm>
            <a:off x="694644" y="633253"/>
            <a:ext cx="11096799" cy="4524315"/>
          </a:xfrm>
          <a:prstGeom prst="rect">
            <a:avLst/>
          </a:prstGeom>
          <a:solidFill>
            <a:schemeClr val="bg1"/>
          </a:solidFill>
        </p:spPr>
        <p:txBody>
          <a:bodyPr wrap="square">
            <a:spAutoFit/>
          </a:bodyPr>
          <a:lstStyle/>
          <a:p>
            <a:pPr algn="just"/>
            <a:r>
              <a:rPr lang="pt-BR" sz="1600" b="1" dirty="0" smtClean="0">
                <a:solidFill>
                  <a:schemeClr val="tx1">
                    <a:lumMod val="65000"/>
                    <a:lumOff val="35000"/>
                  </a:schemeClr>
                </a:solidFill>
                <a:latin typeface="Calibri" panose="020F0502020204030204" pitchFamily="34" charset="0"/>
              </a:rPr>
              <a:t>Prezados Senhores,</a:t>
            </a:r>
          </a:p>
          <a:p>
            <a:pPr algn="just"/>
            <a:endParaRPr lang="pt-BR" sz="1600" b="1" dirty="0" smtClean="0">
              <a:latin typeface="Calibri" panose="020F0502020204030204" pitchFamily="34" charset="0"/>
            </a:endParaRPr>
          </a:p>
          <a:p>
            <a:pPr algn="just"/>
            <a:r>
              <a:rPr lang="pt-BR" sz="1600" dirty="0" smtClean="0">
                <a:latin typeface="Calibri" panose="020F0502020204030204" pitchFamily="34" charset="0"/>
              </a:rPr>
              <a:t>Atendendo </a:t>
            </a:r>
            <a:r>
              <a:rPr lang="pt-BR" sz="1600" dirty="0">
                <a:latin typeface="Calibri" panose="020F0502020204030204" pitchFamily="34" charset="0"/>
              </a:rPr>
              <a:t>solicitação, apresentamos proposta para prestação de serviços fiduciários em emissão de valores mobiliários (“Emissão”), segundo características indicativas informadas</a:t>
            </a:r>
            <a:r>
              <a:rPr lang="pt-BR" sz="1600" dirty="0" smtClean="0">
                <a:latin typeface="Calibri" panose="020F0502020204030204" pitchFamily="34" charset="0"/>
              </a:rPr>
              <a:t>.</a:t>
            </a:r>
          </a:p>
          <a:p>
            <a:pPr algn="just"/>
            <a:endParaRPr lang="pt-BR" sz="1600" dirty="0" smtClean="0">
              <a:latin typeface="Calibri" panose="020F0502020204030204" pitchFamily="34" charset="0"/>
            </a:endParaRPr>
          </a:p>
          <a:p>
            <a:pPr algn="just"/>
            <a:r>
              <a:rPr lang="pt-BR" sz="1600" b="1" dirty="0">
                <a:latin typeface="Calibri" panose="020F0502020204030204" pitchFamily="34" charset="0"/>
              </a:rPr>
              <a:t>A proposta foi elaborada sem o conhecimento prévio pela </a:t>
            </a:r>
            <a:r>
              <a:rPr lang="pt-BR" sz="1600" b="1" dirty="0" err="1">
                <a:latin typeface="Calibri" panose="020F0502020204030204" pitchFamily="34" charset="0"/>
              </a:rPr>
              <a:t>Simplific</a:t>
            </a:r>
            <a:r>
              <a:rPr lang="pt-BR" sz="1600" b="1" dirty="0">
                <a:latin typeface="Calibri" panose="020F0502020204030204" pitchFamily="34" charset="0"/>
              </a:rPr>
              <a:t> </a:t>
            </a:r>
            <a:r>
              <a:rPr lang="pt-BR" sz="1600" b="1" dirty="0" err="1" smtClean="0">
                <a:latin typeface="Calibri" panose="020F0502020204030204" pitchFamily="34" charset="0"/>
              </a:rPr>
              <a:t>Pavarini</a:t>
            </a:r>
            <a:r>
              <a:rPr lang="pt-BR" sz="1600" b="1" dirty="0" smtClean="0">
                <a:latin typeface="Calibri" panose="020F0502020204030204" pitchFamily="34" charset="0"/>
              </a:rPr>
              <a:t>, conforme o caso: (i) da Emissora; (</a:t>
            </a:r>
            <a:r>
              <a:rPr lang="pt-BR" sz="1600" b="1" dirty="0" err="1" smtClean="0">
                <a:latin typeface="Calibri" panose="020F0502020204030204" pitchFamily="34" charset="0"/>
              </a:rPr>
              <a:t>ii</a:t>
            </a:r>
            <a:r>
              <a:rPr lang="pt-BR" sz="1600" b="1" dirty="0" smtClean="0">
                <a:latin typeface="Calibri" panose="020F0502020204030204" pitchFamily="34" charset="0"/>
              </a:rPr>
              <a:t>) do Coordenador; (</a:t>
            </a:r>
            <a:r>
              <a:rPr lang="pt-BR" sz="1600" b="1" dirty="0" err="1" smtClean="0">
                <a:latin typeface="Calibri" panose="020F0502020204030204" pitchFamily="34" charset="0"/>
              </a:rPr>
              <a:t>iii</a:t>
            </a:r>
            <a:r>
              <a:rPr lang="pt-BR" sz="1600" b="1" dirty="0">
                <a:latin typeface="Calibri" panose="020F0502020204030204" pitchFamily="34" charset="0"/>
              </a:rPr>
              <a:t>) </a:t>
            </a:r>
            <a:r>
              <a:rPr lang="pt-BR" sz="1600" b="1" dirty="0" smtClean="0">
                <a:latin typeface="Calibri" panose="020F0502020204030204" pitchFamily="34" charset="0"/>
              </a:rPr>
              <a:t>da Agência Classificadora de Risco; </a:t>
            </a:r>
            <a:r>
              <a:rPr lang="pt-BR" sz="1600" b="1" dirty="0">
                <a:latin typeface="Calibri" panose="020F0502020204030204" pitchFamily="34" charset="0"/>
              </a:rPr>
              <a:t>(</a:t>
            </a:r>
            <a:r>
              <a:rPr lang="pt-BR" sz="1600" b="1" dirty="0" err="1" smtClean="0">
                <a:latin typeface="Calibri" panose="020F0502020204030204" pitchFamily="34" charset="0"/>
              </a:rPr>
              <a:t>iv</a:t>
            </a:r>
            <a:r>
              <a:rPr lang="pt-BR" sz="1600" b="1" dirty="0" smtClean="0">
                <a:latin typeface="Calibri" panose="020F0502020204030204" pitchFamily="34" charset="0"/>
              </a:rPr>
              <a:t>) </a:t>
            </a:r>
            <a:r>
              <a:rPr lang="pt-BR" sz="1600" b="1" dirty="0">
                <a:latin typeface="Calibri" panose="020F0502020204030204" pitchFamily="34" charset="0"/>
              </a:rPr>
              <a:t>dos Assessores </a:t>
            </a:r>
            <a:r>
              <a:rPr lang="pt-BR" sz="1600" b="1" dirty="0" smtClean="0">
                <a:latin typeface="Calibri" panose="020F0502020204030204" pitchFamily="34" charset="0"/>
              </a:rPr>
              <a:t>Legais; (v) demais prestadores </a:t>
            </a:r>
            <a:r>
              <a:rPr lang="pt-BR" sz="1600" b="1" smtClean="0">
                <a:latin typeface="Calibri" panose="020F0502020204030204" pitchFamily="34" charset="0"/>
              </a:rPr>
              <a:t>de serviços e (vi) </a:t>
            </a:r>
            <a:r>
              <a:rPr lang="pt-BR" sz="1600" b="1" dirty="0">
                <a:latin typeface="Calibri" panose="020F0502020204030204" pitchFamily="34" charset="0"/>
              </a:rPr>
              <a:t>dos instrumentos legais relativos à Emissão, inclusive os instrumentos de garantia. Quaisquer conflitos de interesse posteriormente identificados pela Simplific Pavarini e/ou a não aprovação da operação pelo nosso Comitê de Risco e Compliance, tornam nula a presente Proposta.</a:t>
            </a:r>
          </a:p>
          <a:p>
            <a:pPr algn="just"/>
            <a:endParaRPr lang="pt-BR" sz="1600" dirty="0">
              <a:latin typeface="Calibri" panose="020F0502020204030204" pitchFamily="34" charset="0"/>
            </a:endParaRPr>
          </a:p>
          <a:p>
            <a:pPr algn="just"/>
            <a:r>
              <a:rPr lang="pt-BR" sz="1600" dirty="0">
                <a:latin typeface="Calibri" panose="020F0502020204030204" pitchFamily="34" charset="0"/>
              </a:rPr>
              <a:t>Quaisquer instrumentos legais relacionados à emissão nos quais a Simplific Pavarini seja Parte deverão ser submetidos à sua prévia análise com pelo menos cinco dias úteis de antecedência, e poderão ser objeto de alterações pela Simplific Pavarini independente de outras revisões realizadas por outras partes envolvidas, sendo que nenhum documento enviado à Simplific Pavarini o será na versão final.</a:t>
            </a:r>
          </a:p>
          <a:p>
            <a:pPr algn="just"/>
            <a:endParaRPr lang="pt-BR" sz="1600" dirty="0" smtClean="0">
              <a:latin typeface="Calibri" panose="020F0502020204030204" pitchFamily="34" charset="0"/>
            </a:endParaRPr>
          </a:p>
          <a:p>
            <a:pPr algn="just"/>
            <a:r>
              <a:rPr lang="pt-BR" sz="1600" dirty="0" smtClean="0">
                <a:latin typeface="Calibri" panose="020F0502020204030204" pitchFamily="34" charset="0"/>
              </a:rPr>
              <a:t>A </a:t>
            </a:r>
            <a:r>
              <a:rPr lang="pt-BR" sz="1600" dirty="0">
                <a:latin typeface="Calibri" panose="020F0502020204030204" pitchFamily="34" charset="0"/>
              </a:rPr>
              <a:t>alteração das características da operação, principalmente quanto ao prazo, garantia ou ainda quanto às obrigações atribuídas à Simplific Pavarini poderá implicar na revisão dos honorários ora </a:t>
            </a:r>
            <a:r>
              <a:rPr lang="pt-BR" sz="1600" dirty="0" smtClean="0">
                <a:latin typeface="Calibri" panose="020F0502020204030204" pitchFamily="34" charset="0"/>
              </a:rPr>
              <a:t>propostos.</a:t>
            </a:r>
            <a:endParaRPr lang="pt-BR" sz="1600" dirty="0">
              <a:latin typeface="Calibri" panose="020F0502020204030204" pitchFamily="34" charset="0"/>
            </a:endParaRPr>
          </a:p>
        </p:txBody>
      </p:sp>
      <p:sp>
        <p:nvSpPr>
          <p:cNvPr id="11" name="Título 5"/>
          <p:cNvSpPr>
            <a:spLocks noGrp="1"/>
          </p:cNvSpPr>
          <p:nvPr>
            <p:ph type="title"/>
          </p:nvPr>
        </p:nvSpPr>
        <p:spPr>
          <a:xfrm>
            <a:off x="1371601" y="0"/>
            <a:ext cx="10086301" cy="570588"/>
          </a:xfrm>
        </p:spPr>
        <p:txBody>
          <a:bodyPr>
            <a:normAutofit/>
          </a:bodyPr>
          <a:lstStyle/>
          <a:p>
            <a:pPr algn="l"/>
            <a:r>
              <a:rPr lang="pt-BR" sz="3200" b="1" dirty="0" smtClean="0">
                <a:solidFill>
                  <a:schemeClr val="tx1">
                    <a:lumMod val="50000"/>
                    <a:lumOff val="50000"/>
                  </a:schemeClr>
                </a:solidFill>
                <a:latin typeface="Calibri" panose="020F0502020204030204" pitchFamily="34" charset="0"/>
              </a:rPr>
              <a:t>Apresentação</a:t>
            </a:r>
            <a:endParaRPr lang="pt-BR" sz="4400" b="1" dirty="0">
              <a:solidFill>
                <a:schemeClr val="tx1">
                  <a:lumMod val="50000"/>
                  <a:lumOff val="50000"/>
                </a:schemeClr>
              </a:solidFill>
              <a:latin typeface="Calibri" panose="020F0502020204030204" pitchFamily="34" charset="0"/>
            </a:endParaRPr>
          </a:p>
        </p:txBody>
      </p:sp>
      <p:sp>
        <p:nvSpPr>
          <p:cNvPr id="33" name="Elipse 32">
            <a:hlinkClick r:id="rId2" action="ppaction://hlinksldjump"/>
          </p:cNvPr>
          <p:cNvSpPr/>
          <p:nvPr/>
        </p:nvSpPr>
        <p:spPr>
          <a:xfrm>
            <a:off x="11791443" y="4493480"/>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34" name="Elipse 33">
            <a:hlinkClick r:id="rId3" action="ppaction://hlinksldjump"/>
          </p:cNvPr>
          <p:cNvSpPr/>
          <p:nvPr/>
        </p:nvSpPr>
        <p:spPr>
          <a:xfrm>
            <a:off x="11791443" y="484198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35" name="Elipse 34">
            <a:hlinkClick r:id="rId4" action="ppaction://hlinksldjump"/>
          </p:cNvPr>
          <p:cNvSpPr/>
          <p:nvPr/>
        </p:nvSpPr>
        <p:spPr>
          <a:xfrm>
            <a:off x="11791443" y="516869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6" name="Elipse 35">
            <a:hlinkClick r:id="rId5" action="ppaction://hlinksldjump"/>
          </p:cNvPr>
          <p:cNvSpPr/>
          <p:nvPr/>
        </p:nvSpPr>
        <p:spPr>
          <a:xfrm>
            <a:off x="11791443" y="553406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7" name="Elipse 36">
            <a:hlinkClick r:id="rId6" action="ppaction://hlinksldjump"/>
          </p:cNvPr>
          <p:cNvSpPr/>
          <p:nvPr/>
        </p:nvSpPr>
        <p:spPr>
          <a:xfrm>
            <a:off x="11791443" y="5897562"/>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9" name="Elipse 38">
            <a:hlinkClick r:id="rId7" action="ppaction://hlinksldjump"/>
          </p:cNvPr>
          <p:cNvSpPr/>
          <p:nvPr/>
        </p:nvSpPr>
        <p:spPr>
          <a:xfrm>
            <a:off x="11791443" y="625877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40" name="Elipse 39">
            <a:hlinkClick r:id="rId8" action="ppaction://hlinksldjump"/>
          </p:cNvPr>
          <p:cNvSpPr/>
          <p:nvPr/>
        </p:nvSpPr>
        <p:spPr>
          <a:xfrm>
            <a:off x="11791443" y="413459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3" name="Grupo 2"/>
          <p:cNvGrpSpPr/>
          <p:nvPr/>
        </p:nvGrpSpPr>
        <p:grpSpPr>
          <a:xfrm>
            <a:off x="10469015" y="134517"/>
            <a:ext cx="772733" cy="724709"/>
            <a:chOff x="10469015" y="134517"/>
            <a:chExt cx="772733" cy="724709"/>
          </a:xfrm>
        </p:grpSpPr>
        <p:sp>
          <p:nvSpPr>
            <p:cNvPr id="18" name="Elipse 17">
              <a:hlinkClick r:id="rId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9" name="CaixaDeTexto 18"/>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2" name="Seta para baixo 1">
              <a:hlinkClick r:id="rId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96691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371601" y="0"/>
            <a:ext cx="10820399" cy="570588"/>
          </a:xfrm>
        </p:spPr>
        <p:txBody>
          <a:bodyPr>
            <a:normAutofit/>
          </a:bodyPr>
          <a:lstStyle/>
          <a:p>
            <a:pPr algn="l"/>
            <a:r>
              <a:rPr lang="pt-BR" sz="3200" b="1" dirty="0" smtClean="0">
                <a:solidFill>
                  <a:schemeClr val="tx1">
                    <a:lumMod val="50000"/>
                    <a:lumOff val="50000"/>
                  </a:schemeClr>
                </a:solidFill>
                <a:latin typeface="Calibri" panose="020F0502020204030204" pitchFamily="34" charset="0"/>
              </a:rPr>
              <a:t>Apresentação</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01</a:t>
            </a:r>
            <a:endParaRPr lang="pt-BR" sz="2800" dirty="0"/>
          </a:p>
        </p:txBody>
      </p:sp>
      <p:sp>
        <p:nvSpPr>
          <p:cNvPr id="10" name="Retângulo 9"/>
          <p:cNvSpPr/>
          <p:nvPr/>
        </p:nvSpPr>
        <p:spPr>
          <a:xfrm>
            <a:off x="449942" y="993743"/>
            <a:ext cx="11341501" cy="3539430"/>
          </a:xfrm>
          <a:prstGeom prst="rect">
            <a:avLst/>
          </a:prstGeom>
        </p:spPr>
        <p:txBody>
          <a:bodyPr wrap="square">
            <a:spAutoFit/>
          </a:bodyPr>
          <a:lstStyle/>
          <a:p>
            <a:pPr algn="just"/>
            <a:r>
              <a:rPr lang="pt-BR" sz="1600" b="1" dirty="0" smtClean="0">
                <a:latin typeface="Calibri" panose="020F0502020204030204" pitchFamily="34" charset="0"/>
              </a:rPr>
              <a:t>Nas </a:t>
            </a:r>
            <a:r>
              <a:rPr lang="pt-BR" sz="1600" b="1" dirty="0">
                <a:latin typeface="Calibri" panose="020F0502020204030204" pitchFamily="34" charset="0"/>
              </a:rPr>
              <a:t>emissões com mais de uma série</a:t>
            </a:r>
            <a:r>
              <a:rPr lang="pt-BR" sz="1600" dirty="0">
                <a:latin typeface="Calibri" panose="020F0502020204030204" pitchFamily="34" charset="0"/>
              </a:rPr>
              <a:t> a Simplific Pavarini entende, na forma da Lei 6.404/76, que os quóruns de instalação e deliberação nas assembleias de titulares dos valores mobiliários são apurados por série, devendo este entendimento ser explícito na documentação da emissão, inclusive quando as matérias da ordem do dia sejam de interesse comum a todas as séries</a:t>
            </a:r>
            <a:r>
              <a:rPr lang="pt-BR" sz="1600" dirty="0" smtClean="0">
                <a:latin typeface="Calibri" panose="020F0502020204030204" pitchFamily="34" charset="0"/>
              </a:rPr>
              <a:t>.</a:t>
            </a:r>
          </a:p>
          <a:p>
            <a:pPr algn="just"/>
            <a:endParaRPr lang="pt-BR" sz="1600" dirty="0">
              <a:latin typeface="Calibri" panose="020F0502020204030204" pitchFamily="34" charset="0"/>
            </a:endParaRPr>
          </a:p>
          <a:p>
            <a:pPr algn="just"/>
            <a:r>
              <a:rPr lang="pt-BR" sz="1600" b="1" dirty="0">
                <a:latin typeface="Calibri" panose="020F0502020204030204" pitchFamily="34" charset="0"/>
              </a:rPr>
              <a:t>Nas operações da espécie “com garantia real”</a:t>
            </a:r>
            <a:r>
              <a:rPr lang="pt-BR" sz="1600" dirty="0">
                <a:latin typeface="Calibri" panose="020F0502020204030204" pitchFamily="34" charset="0"/>
              </a:rPr>
              <a:t> a Simplific Pavarini entende que a garantia real deve estar plenamente constituída na data de celebração dos instrumentos legais relativos à Emissão. Os instrumentos legais relativos à Emissão deverão estabelecer e/ou anexar (i) o valor da garantia na data de sua constituição e quanto representa em relação ao valor da Emissão; (</a:t>
            </a:r>
            <a:r>
              <a:rPr lang="pt-BR" sz="1600" dirty="0" err="1">
                <a:latin typeface="Calibri" panose="020F0502020204030204" pitchFamily="34" charset="0"/>
              </a:rPr>
              <a:t>ii</a:t>
            </a:r>
            <a:r>
              <a:rPr lang="pt-BR" sz="1600" dirty="0">
                <a:latin typeface="Calibri" panose="020F0502020204030204" pitchFamily="34" charset="0"/>
              </a:rPr>
              <a:t>) o critério de avaliação utilizado; (</a:t>
            </a:r>
            <a:r>
              <a:rPr lang="pt-BR" sz="1600" dirty="0" err="1">
                <a:latin typeface="Calibri" panose="020F0502020204030204" pitchFamily="34" charset="0"/>
              </a:rPr>
              <a:t>iii</a:t>
            </a:r>
            <a:r>
              <a:rPr lang="pt-BR" sz="1600" dirty="0">
                <a:latin typeface="Calibri" panose="020F0502020204030204" pitchFamily="34" charset="0"/>
              </a:rPr>
              <a:t>) o laudo de avaliação; (</a:t>
            </a:r>
            <a:r>
              <a:rPr lang="pt-BR" sz="1600" dirty="0" err="1">
                <a:latin typeface="Calibri" panose="020F0502020204030204" pitchFamily="34" charset="0"/>
              </a:rPr>
              <a:t>iv</a:t>
            </a:r>
            <a:r>
              <a:rPr lang="pt-BR" sz="1600" dirty="0">
                <a:latin typeface="Calibri" panose="020F0502020204030204" pitchFamily="34" charset="0"/>
              </a:rPr>
              <a:t>) a periodicidade de avaliação da garantia real e (v) os mecanismos de recomposição em caso de sua deterioração</a:t>
            </a:r>
            <a:r>
              <a:rPr lang="pt-BR" sz="1600" dirty="0" smtClean="0">
                <a:latin typeface="Calibri" panose="020F0502020204030204" pitchFamily="34" charset="0"/>
              </a:rPr>
              <a:t>.</a:t>
            </a:r>
          </a:p>
          <a:p>
            <a:pPr algn="just"/>
            <a:endParaRPr lang="pt-BR" sz="1600" dirty="0">
              <a:latin typeface="Calibri" panose="020F0502020204030204" pitchFamily="34" charset="0"/>
            </a:endParaRPr>
          </a:p>
          <a:p>
            <a:pPr algn="just"/>
            <a:r>
              <a:rPr lang="pt-BR" sz="1600" dirty="0">
                <a:latin typeface="Calibri" panose="020F0502020204030204" pitchFamily="34" charset="0"/>
              </a:rPr>
              <a:t>A presente proposta é válida pelo prazo de 15 dias</a:t>
            </a:r>
            <a:r>
              <a:rPr lang="pt-BR" sz="1600" dirty="0" smtClean="0">
                <a:latin typeface="Calibri" panose="020F0502020204030204" pitchFamily="34" charset="0"/>
              </a:rPr>
              <a:t>.</a:t>
            </a:r>
          </a:p>
          <a:p>
            <a:pPr algn="just"/>
            <a:endParaRPr lang="pt-BR" sz="1600" dirty="0">
              <a:latin typeface="Calibri" panose="020F0502020204030204" pitchFamily="34" charset="0"/>
            </a:endParaRPr>
          </a:p>
          <a:p>
            <a:pPr algn="just"/>
            <a:r>
              <a:rPr lang="pt-BR" sz="1600" dirty="0">
                <a:latin typeface="Calibri" panose="020F0502020204030204" pitchFamily="34" charset="0"/>
              </a:rPr>
              <a:t>Sem mais para o momento, colocamo-nos à disposição para quaisquer esclarecimentos que se façam necessários</a:t>
            </a:r>
            <a:r>
              <a:rPr lang="pt-BR" sz="1600" dirty="0" smtClean="0">
                <a:latin typeface="Calibri" panose="020F0502020204030204" pitchFamily="34" charset="0"/>
              </a:rPr>
              <a:t>.</a:t>
            </a:r>
          </a:p>
          <a:p>
            <a:pPr algn="just"/>
            <a:endParaRPr lang="pt-BR" sz="1600" dirty="0">
              <a:latin typeface="Calibri" panose="020F0502020204030204" pitchFamily="34" charset="0"/>
            </a:endParaRPr>
          </a:p>
        </p:txBody>
      </p:sp>
      <p:sp>
        <p:nvSpPr>
          <p:cNvPr id="28" name="Elipse 27">
            <a:hlinkClick r:id="rId2" action="ppaction://hlinksldjump"/>
          </p:cNvPr>
          <p:cNvSpPr/>
          <p:nvPr/>
        </p:nvSpPr>
        <p:spPr>
          <a:xfrm>
            <a:off x="11791443" y="4445662"/>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29" name="Elipse 28">
            <a:hlinkClick r:id="rId3" action="ppaction://hlinksldjump"/>
          </p:cNvPr>
          <p:cNvSpPr/>
          <p:nvPr/>
        </p:nvSpPr>
        <p:spPr>
          <a:xfrm>
            <a:off x="11791443" y="479416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30" name="Elipse 29">
            <a:hlinkClick r:id="rId4" action="ppaction://hlinksldjump"/>
          </p:cNvPr>
          <p:cNvSpPr/>
          <p:nvPr/>
        </p:nvSpPr>
        <p:spPr>
          <a:xfrm>
            <a:off x="11791443" y="5120879"/>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1" name="Elipse 30">
            <a:hlinkClick r:id="rId5" action="ppaction://hlinksldjump"/>
          </p:cNvPr>
          <p:cNvSpPr/>
          <p:nvPr/>
        </p:nvSpPr>
        <p:spPr>
          <a:xfrm>
            <a:off x="11791443" y="5486249"/>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2" name="Elipse 31">
            <a:hlinkClick r:id="rId6" action="ppaction://hlinksldjump"/>
          </p:cNvPr>
          <p:cNvSpPr/>
          <p:nvPr/>
        </p:nvSpPr>
        <p:spPr>
          <a:xfrm>
            <a:off x="11791443" y="584974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4" name="Elipse 33">
            <a:hlinkClick r:id="rId7" action="ppaction://hlinksldjump"/>
          </p:cNvPr>
          <p:cNvSpPr/>
          <p:nvPr/>
        </p:nvSpPr>
        <p:spPr>
          <a:xfrm>
            <a:off x="11791443" y="6210958"/>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35" name="Elipse 34">
            <a:hlinkClick r:id="rId8" action="ppaction://hlinksldjump"/>
          </p:cNvPr>
          <p:cNvSpPr/>
          <p:nvPr/>
        </p:nvSpPr>
        <p:spPr>
          <a:xfrm>
            <a:off x="11791443" y="408677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15" name="Grupo 14"/>
          <p:cNvGrpSpPr/>
          <p:nvPr/>
        </p:nvGrpSpPr>
        <p:grpSpPr>
          <a:xfrm>
            <a:off x="10469015" y="134517"/>
            <a:ext cx="772733" cy="724709"/>
            <a:chOff x="10469015" y="134517"/>
            <a:chExt cx="772733" cy="724709"/>
          </a:xfrm>
        </p:grpSpPr>
        <p:sp>
          <p:nvSpPr>
            <p:cNvPr id="16" name="Elipse 15">
              <a:hlinkClick r:id="rId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7" name="CaixaDeTexto 16"/>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18" name="Seta para baixo 17">
              <a:hlinkClick r:id="rId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2037272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235745" y="-2725"/>
            <a:ext cx="10222158" cy="624114"/>
          </a:xfrm>
        </p:spPr>
        <p:txBody>
          <a:bodyPr>
            <a:normAutofit/>
          </a:bodyPr>
          <a:lstStyle/>
          <a:p>
            <a:pPr algn="l"/>
            <a:r>
              <a:rPr lang="pt-BR" sz="3200" b="1" dirty="0" smtClean="0">
                <a:solidFill>
                  <a:schemeClr val="tx1">
                    <a:lumMod val="50000"/>
                    <a:lumOff val="50000"/>
                  </a:schemeClr>
                </a:solidFill>
                <a:latin typeface="Calibri" panose="020F0502020204030204" pitchFamily="34" charset="0"/>
              </a:rPr>
              <a:t>Características Indicativas</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02</a:t>
            </a:r>
            <a:endParaRPr lang="pt-BR" sz="2800" dirty="0"/>
          </a:p>
        </p:txBody>
      </p:sp>
      <p:sp>
        <p:nvSpPr>
          <p:cNvPr id="27" name="Elipse 26">
            <a:hlinkClick r:id="rId2" action="ppaction://hlinksldjump"/>
          </p:cNvPr>
          <p:cNvSpPr/>
          <p:nvPr/>
        </p:nvSpPr>
        <p:spPr>
          <a:xfrm>
            <a:off x="11765686" y="4480600"/>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28" name="Elipse 27">
            <a:hlinkClick r:id="rId3" action="ppaction://hlinksldjump"/>
          </p:cNvPr>
          <p:cNvSpPr/>
          <p:nvPr/>
        </p:nvSpPr>
        <p:spPr>
          <a:xfrm>
            <a:off x="11765686" y="4829104"/>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29" name="Elipse 28">
            <a:hlinkClick r:id="rId4" action="ppaction://hlinksldjump"/>
          </p:cNvPr>
          <p:cNvSpPr/>
          <p:nvPr/>
        </p:nvSpPr>
        <p:spPr>
          <a:xfrm>
            <a:off x="11765686" y="515581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0" name="Elipse 29">
            <a:hlinkClick r:id="rId5" action="ppaction://hlinksldjump"/>
          </p:cNvPr>
          <p:cNvSpPr/>
          <p:nvPr/>
        </p:nvSpPr>
        <p:spPr>
          <a:xfrm>
            <a:off x="11765686" y="552118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1" name="Elipse 30">
            <a:hlinkClick r:id="rId6" action="ppaction://hlinksldjump"/>
          </p:cNvPr>
          <p:cNvSpPr/>
          <p:nvPr/>
        </p:nvSpPr>
        <p:spPr>
          <a:xfrm>
            <a:off x="11765686" y="5884682"/>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3" name="Elipse 32">
            <a:hlinkClick r:id="rId7" action="ppaction://hlinksldjump"/>
          </p:cNvPr>
          <p:cNvSpPr/>
          <p:nvPr/>
        </p:nvSpPr>
        <p:spPr>
          <a:xfrm>
            <a:off x="11765686" y="624589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34" name="Elipse 33">
            <a:hlinkClick r:id="rId8" action="ppaction://hlinksldjump"/>
          </p:cNvPr>
          <p:cNvSpPr/>
          <p:nvPr/>
        </p:nvSpPr>
        <p:spPr>
          <a:xfrm>
            <a:off x="11765686" y="412171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15" name="Grupo 14"/>
          <p:cNvGrpSpPr/>
          <p:nvPr/>
        </p:nvGrpSpPr>
        <p:grpSpPr>
          <a:xfrm>
            <a:off x="10469015" y="134517"/>
            <a:ext cx="772733" cy="724709"/>
            <a:chOff x="10469015" y="134517"/>
            <a:chExt cx="772733" cy="724709"/>
          </a:xfrm>
        </p:grpSpPr>
        <p:sp>
          <p:nvSpPr>
            <p:cNvPr id="16" name="Elipse 15">
              <a:hlinkClick r:id="rId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7" name="CaixaDeTexto 16"/>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18" name="Seta para baixo 17">
              <a:hlinkClick r:id="rId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
        <p:nvSpPr>
          <p:cNvPr id="7" name="Rectangle 1"/>
          <p:cNvSpPr>
            <a:spLocks noChangeArrowheads="1"/>
          </p:cNvSpPr>
          <p:nvPr/>
        </p:nvSpPr>
        <p:spPr bwMode="auto">
          <a:xfrm>
            <a:off x="2425700" y="21748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4" name="Rectangle 1"/>
          <p:cNvSpPr>
            <a:spLocks noChangeArrowheads="1"/>
          </p:cNvSpPr>
          <p:nvPr/>
        </p:nvSpPr>
        <p:spPr bwMode="auto">
          <a:xfrm>
            <a:off x="4225925" y="21859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BR"/>
          </a:p>
        </p:txBody>
      </p:sp>
      <p:sp>
        <p:nvSpPr>
          <p:cNvPr id="5" name="Rectangle 1"/>
          <p:cNvSpPr>
            <a:spLocks noChangeArrowheads="1"/>
          </p:cNvSpPr>
          <p:nvPr/>
        </p:nvSpPr>
        <p:spPr bwMode="auto">
          <a:xfrm rot="16200000">
            <a:off x="3249612" y="2182606"/>
            <a:ext cx="12648397" cy="468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800" b="0" i="0" u="none" strike="noStrike" cap="none" normalizeH="0" baseline="0" smtClean="0">
              <a:ln>
                <a:noFill/>
              </a:ln>
              <a:solidFill>
                <a:schemeClr val="tx1"/>
              </a:solidFill>
              <a:effectLst/>
              <a:latin typeface="Arial" panose="020B0604020202020204" pitchFamily="34" charset="0"/>
            </a:endParaRPr>
          </a:p>
        </p:txBody>
      </p:sp>
      <p:sp>
        <p:nvSpPr>
          <p:cNvPr id="10" name="Retângulo 9"/>
          <p:cNvSpPr/>
          <p:nvPr/>
        </p:nvSpPr>
        <p:spPr>
          <a:xfrm>
            <a:off x="950026" y="4073582"/>
            <a:ext cx="8270772" cy="646331"/>
          </a:xfrm>
          <a:prstGeom prst="rect">
            <a:avLst/>
          </a:prstGeom>
        </p:spPr>
        <p:txBody>
          <a:bodyPr wrap="square">
            <a:spAutoFit/>
          </a:bodyPr>
          <a:lstStyle/>
          <a:p>
            <a:r>
              <a:rPr lang="pt-BR" dirty="0">
                <a:latin typeface="Verdana" panose="020B0604030504040204" pitchFamily="34" charset="0"/>
                <a:ea typeface="Calibri" panose="020F0502020204030204" pitchFamily="34" charset="0"/>
                <a:cs typeface="Times New Roman" panose="02020603050405020304" pitchFamily="18" charset="0"/>
              </a:rPr>
              <a:t/>
            </a:r>
            <a:br>
              <a:rPr lang="pt-BR" dirty="0">
                <a:latin typeface="Verdana" panose="020B0604030504040204" pitchFamily="34" charset="0"/>
                <a:ea typeface="Calibri" panose="020F0502020204030204" pitchFamily="34" charset="0"/>
                <a:cs typeface="Times New Roman" panose="02020603050405020304" pitchFamily="18" charset="0"/>
              </a:rPr>
            </a:br>
            <a:endParaRPr lang="pt-BR" dirty="0"/>
          </a:p>
        </p:txBody>
      </p:sp>
      <p:sp>
        <p:nvSpPr>
          <p:cNvPr id="11" name="Retângulo 10"/>
          <p:cNvSpPr/>
          <p:nvPr/>
        </p:nvSpPr>
        <p:spPr>
          <a:xfrm>
            <a:off x="950026" y="805705"/>
            <a:ext cx="8389526" cy="369332"/>
          </a:xfrm>
          <a:prstGeom prst="rect">
            <a:avLst/>
          </a:prstGeom>
        </p:spPr>
        <p:txBody>
          <a:bodyPr wrap="square">
            <a:spAutoFit/>
          </a:bodyPr>
          <a:lstStyle/>
          <a:p>
            <a:pPr>
              <a:spcAft>
                <a:spcPts val="0"/>
              </a:spcAft>
            </a:pPr>
            <a:r>
              <a:rPr lang="pt-BR"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p:cNvSpPr>
            <a:spLocks noChangeArrowheads="1"/>
          </p:cNvSpPr>
          <p:nvPr/>
        </p:nvSpPr>
        <p:spPr bwMode="auto">
          <a:xfrm>
            <a:off x="783771" y="-3679239"/>
            <a:ext cx="11289969" cy="929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1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pt-BR" altLang="pt-BR" sz="1100" dirty="0">
              <a:solidFill>
                <a:srgbClr val="000000"/>
              </a:solidFill>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Companhia: prestadora de serviços para empresas de </a:t>
            </a:r>
            <a:r>
              <a:rPr kumimoji="0" lang="pt-BR" altLang="pt-BR" sz="13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Oleo</a:t>
            </a: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e Gás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Valor: R$ </a:t>
            </a:r>
            <a:r>
              <a:rPr kumimoji="0" lang="pt-BR" altLang="pt-BR" sz="13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165</a:t>
            </a: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mm</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PU: R$ 1.000,00</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Produto: Debêntures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ICVM 476</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Garantias: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      Cessão fiduciária equivalente a, pelo menos, 150% (cento e cinquenta por cento) do valor da Emissão, acrescido dos juros devidos e ainda não pagos, em contratos de recebíveis não </a:t>
            </a:r>
            <a:r>
              <a:rPr kumimoji="0" lang="pt-BR" altLang="pt-BR" sz="13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performados</a:t>
            </a: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 fluxo do contrato deverá passar em conta vinculada. Este contrato deverá ser substituído previamente à data de vencimento dos respectivos contratos por novos contratos (a serem escolhidos pelos Coordenadores) de forma a respeitar o prazo da Emissão;</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    Manutenção de fluxo financeiro equivalente ao próximo PMT (juros e principal) em conta vinculada em aplicação financeira;</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    Alienação Fiduciária de duas Embarcações;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Covenants</a:t>
            </a: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Limitação de </a:t>
            </a:r>
            <a:r>
              <a:rPr kumimoji="0" lang="pt-BR" altLang="pt-BR" sz="1300" b="1" i="0" u="none" strike="noStrike" cap="none" normalizeH="0" baseline="0" dirty="0" err="1"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Capex</a:t>
            </a: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anual;</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Dívida Líquida/ EBITDA</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pt-BR" altLang="pt-BR" sz="13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Cobertura de EBITDA/ Despesas Financeiras;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Regime: garantia firme de colocação </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Remuneração: CDI +</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Prazo: 5 anos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Juros: juros semestrais por um ano e após prazo de carência da amortização, trimestrais </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Amortização: um ano de carência, após a carência pagamentos trimestrais</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t-BR" altLang="pt-BR" sz="13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Desembolso previsto: </a:t>
            </a:r>
            <a:r>
              <a:rPr kumimoji="0" lang="pt-BR" altLang="pt-BR" sz="1300" b="1"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janeiro/ fevereiro</a:t>
            </a:r>
            <a:endParaRPr kumimoji="0" lang="pt-BR" altLang="pt-BR" sz="1300" b="0" i="0" u="none" strike="noStrike" cap="none" normalizeH="0" baseline="0" dirty="0" smtClean="0">
              <a:ln>
                <a:noFill/>
              </a:ln>
              <a:solidFill>
                <a:schemeClr val="tx1"/>
              </a:solidFill>
              <a:effectLst/>
              <a:latin typeface="Calibri" panose="020F0502020204030204" pitchFamily="34" charset="0"/>
            </a:endParaRPr>
          </a:p>
        </p:txBody>
      </p:sp>
    </p:spTree>
    <p:extLst>
      <p:ext uri="{BB962C8B-B14F-4D97-AF65-F5344CB8AC3E}">
        <p14:creationId xmlns:p14="http://schemas.microsoft.com/office/powerpoint/2010/main" val="40921644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371601" y="0"/>
            <a:ext cx="10820399" cy="570588"/>
          </a:xfrm>
        </p:spPr>
        <p:txBody>
          <a:bodyPr>
            <a:normAutofit/>
          </a:bodyPr>
          <a:lstStyle/>
          <a:p>
            <a:pPr algn="l"/>
            <a:r>
              <a:rPr lang="pt-BR" sz="3200" b="1" dirty="0">
                <a:solidFill>
                  <a:schemeClr val="tx1">
                    <a:lumMod val="50000"/>
                    <a:lumOff val="50000"/>
                  </a:schemeClr>
                </a:solidFill>
                <a:latin typeface="Calibri" panose="020F0502020204030204" pitchFamily="34" charset="0"/>
              </a:rPr>
              <a:t>Serviços incluídos</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03</a:t>
            </a:r>
            <a:endParaRPr lang="pt-BR" sz="2800" dirty="0"/>
          </a:p>
        </p:txBody>
      </p:sp>
      <p:sp>
        <p:nvSpPr>
          <p:cNvPr id="10" name="Retângulo 9"/>
          <p:cNvSpPr/>
          <p:nvPr/>
        </p:nvSpPr>
        <p:spPr>
          <a:xfrm>
            <a:off x="317000" y="642574"/>
            <a:ext cx="11628470" cy="5632311"/>
          </a:xfrm>
          <a:prstGeom prst="rect">
            <a:avLst/>
          </a:prstGeom>
          <a:solidFill>
            <a:schemeClr val="bg1"/>
          </a:solidFill>
        </p:spPr>
        <p:txBody>
          <a:bodyPr wrap="square">
            <a:spAutoFit/>
          </a:bodyPr>
          <a:lstStyle/>
          <a:p>
            <a:pPr marL="285750" indent="-285750" algn="just">
              <a:lnSpc>
                <a:spcPct val="150000"/>
              </a:lnSpc>
              <a:buFontTx/>
              <a:buChar char="-"/>
            </a:pPr>
            <a:r>
              <a:rPr lang="pt-BR" sz="1600" dirty="0" smtClean="0">
                <a:latin typeface="Calibri" panose="020F0502020204030204" pitchFamily="34" charset="0"/>
              </a:rPr>
              <a:t>Análise </a:t>
            </a:r>
            <a:r>
              <a:rPr lang="pt-BR" sz="1600" dirty="0">
                <a:latin typeface="Calibri" panose="020F0502020204030204" pitchFamily="34" charset="0"/>
              </a:rPr>
              <a:t>dos instrumentos legais relacionados à </a:t>
            </a:r>
            <a:r>
              <a:rPr lang="pt-BR" sz="1600" dirty="0" smtClean="0">
                <a:latin typeface="Calibri" panose="020F0502020204030204" pitchFamily="34" charset="0"/>
              </a:rPr>
              <a:t>emissão </a:t>
            </a:r>
          </a:p>
          <a:p>
            <a:pPr marL="285750" indent="-285750" algn="just">
              <a:lnSpc>
                <a:spcPct val="150000"/>
              </a:lnSpc>
              <a:buFontTx/>
              <a:buChar char="-"/>
            </a:pPr>
            <a:r>
              <a:rPr lang="pt-BR" sz="1600" dirty="0" smtClean="0">
                <a:latin typeface="Calibri" panose="020F0502020204030204" pitchFamily="34" charset="0"/>
              </a:rPr>
              <a:t>Participação </a:t>
            </a:r>
            <a:r>
              <a:rPr lang="pt-BR" sz="1600" dirty="0">
                <a:latin typeface="Calibri" panose="020F0502020204030204" pitchFamily="34" charset="0"/>
              </a:rPr>
              <a:t>em </a:t>
            </a:r>
            <a:r>
              <a:rPr lang="pt-BR" sz="1600" dirty="0" err="1">
                <a:latin typeface="Calibri" panose="020F0502020204030204" pitchFamily="34" charset="0"/>
              </a:rPr>
              <a:t>conference-calls</a:t>
            </a:r>
            <a:r>
              <a:rPr lang="pt-BR" sz="1600" dirty="0">
                <a:latin typeface="Calibri" panose="020F0502020204030204" pitchFamily="34" charset="0"/>
              </a:rPr>
              <a:t> para fins de conhecimento e discussão da </a:t>
            </a:r>
            <a:r>
              <a:rPr lang="pt-BR" sz="1600" dirty="0" smtClean="0">
                <a:latin typeface="Calibri" panose="020F0502020204030204" pitchFamily="34" charset="0"/>
              </a:rPr>
              <a:t>emissão</a:t>
            </a:r>
          </a:p>
          <a:p>
            <a:pPr marL="285750" indent="-285750" algn="just">
              <a:lnSpc>
                <a:spcPct val="150000"/>
              </a:lnSpc>
              <a:buFontTx/>
              <a:buChar char="-"/>
            </a:pPr>
            <a:r>
              <a:rPr lang="pt-BR" sz="1600" dirty="0" smtClean="0">
                <a:latin typeface="Calibri" panose="020F0502020204030204" pitchFamily="34" charset="0"/>
              </a:rPr>
              <a:t>Elaboração </a:t>
            </a:r>
            <a:r>
              <a:rPr lang="pt-BR" sz="1600" dirty="0">
                <a:latin typeface="Calibri" panose="020F0502020204030204" pitchFamily="34" charset="0"/>
              </a:rPr>
              <a:t>de planilha de acompanhamento do saldo </a:t>
            </a:r>
            <a:r>
              <a:rPr lang="pt-BR" sz="1600" dirty="0" smtClean="0">
                <a:latin typeface="Calibri" panose="020F0502020204030204" pitchFamily="34" charset="0"/>
              </a:rPr>
              <a:t>devedor</a:t>
            </a:r>
          </a:p>
          <a:p>
            <a:pPr marL="285750" indent="-285750" algn="just">
              <a:lnSpc>
                <a:spcPct val="150000"/>
              </a:lnSpc>
              <a:buFontTx/>
              <a:buChar char="-"/>
            </a:pPr>
            <a:r>
              <a:rPr lang="pt-BR" sz="1600" dirty="0" smtClean="0">
                <a:latin typeface="Calibri" panose="020F0502020204030204" pitchFamily="34" charset="0"/>
              </a:rPr>
              <a:t>Implantação </a:t>
            </a:r>
            <a:r>
              <a:rPr lang="pt-BR" sz="1600" dirty="0">
                <a:latin typeface="Calibri" panose="020F0502020204030204" pitchFamily="34" charset="0"/>
              </a:rPr>
              <a:t>da emissão em Sistema de Controle de Documentos e </a:t>
            </a:r>
            <a:r>
              <a:rPr lang="pt-BR" sz="1600" dirty="0" smtClean="0">
                <a:latin typeface="Calibri" panose="020F0502020204030204" pitchFamily="34" charset="0"/>
              </a:rPr>
              <a:t>Obrigações</a:t>
            </a:r>
          </a:p>
          <a:p>
            <a:pPr marL="285750" indent="-285750" algn="just">
              <a:lnSpc>
                <a:spcPct val="150000"/>
              </a:lnSpc>
              <a:buFontTx/>
              <a:buChar char="-"/>
            </a:pPr>
            <a:r>
              <a:rPr lang="pt-BR" sz="1600" dirty="0" smtClean="0">
                <a:latin typeface="Calibri" panose="020F0502020204030204" pitchFamily="34" charset="0"/>
              </a:rPr>
              <a:t>Acesso </a:t>
            </a:r>
            <a:r>
              <a:rPr lang="pt-BR" sz="1600" dirty="0">
                <a:latin typeface="Calibri" panose="020F0502020204030204" pitchFamily="34" charset="0"/>
              </a:rPr>
              <a:t>ao Sistema de </a:t>
            </a:r>
            <a:r>
              <a:rPr lang="pt-BR" sz="1600" dirty="0" smtClean="0">
                <a:latin typeface="Calibri" panose="020F0502020204030204" pitchFamily="34" charset="0"/>
              </a:rPr>
              <a:t>Monitoramento </a:t>
            </a:r>
            <a:r>
              <a:rPr lang="pt-BR" sz="1600" dirty="0">
                <a:latin typeface="Calibri" panose="020F0502020204030204" pitchFamily="34" charset="0"/>
              </a:rPr>
              <a:t>de Documentos e Obrigações, desenvolvido exclusivamente para os Emissores, Investidores e </a:t>
            </a:r>
            <a:r>
              <a:rPr lang="pt-BR" sz="1600" dirty="0" smtClean="0">
                <a:latin typeface="Calibri" panose="020F0502020204030204" pitchFamily="34" charset="0"/>
              </a:rPr>
              <a:t>Assessores </a:t>
            </a:r>
            <a:r>
              <a:rPr lang="pt-BR" sz="1600" dirty="0">
                <a:latin typeface="Calibri" panose="020F0502020204030204" pitchFamily="34" charset="0"/>
              </a:rPr>
              <a:t>da </a:t>
            </a:r>
            <a:r>
              <a:rPr lang="pt-BR" sz="1600" dirty="0" smtClean="0">
                <a:latin typeface="Calibri" panose="020F0502020204030204" pitchFamily="34" charset="0"/>
              </a:rPr>
              <a:t>Operação</a:t>
            </a:r>
          </a:p>
          <a:p>
            <a:pPr marL="285750" indent="-285750" algn="just">
              <a:lnSpc>
                <a:spcPct val="150000"/>
              </a:lnSpc>
              <a:buFontTx/>
              <a:buChar char="-"/>
            </a:pPr>
            <a:r>
              <a:rPr lang="pt-BR" sz="1600" dirty="0" smtClean="0">
                <a:latin typeface="Calibri" panose="020F0502020204030204" pitchFamily="34" charset="0"/>
              </a:rPr>
              <a:t>Acompanhamento </a:t>
            </a:r>
            <a:r>
              <a:rPr lang="pt-BR" sz="1600" dirty="0">
                <a:latin typeface="Calibri" panose="020F0502020204030204" pitchFamily="34" charset="0"/>
              </a:rPr>
              <a:t>e divulgação diária do PU (preço unitário) dos títulos através de sistema informatizado e website </a:t>
            </a:r>
            <a:r>
              <a:rPr lang="pt-BR" sz="1600" dirty="0" smtClean="0">
                <a:latin typeface="Calibri" panose="020F0502020204030204" pitchFamily="34" charset="0"/>
                <a:hlinkClick r:id="rId2"/>
              </a:rPr>
              <a:t>www.simplificpavarini.com.br</a:t>
            </a:r>
            <a:endParaRPr lang="pt-BR" sz="1600" dirty="0" smtClean="0">
              <a:latin typeface="Calibri" panose="020F0502020204030204" pitchFamily="34" charset="0"/>
            </a:endParaRPr>
          </a:p>
          <a:p>
            <a:pPr marL="285750" indent="-285750" algn="just">
              <a:lnSpc>
                <a:spcPct val="150000"/>
              </a:lnSpc>
              <a:buFontTx/>
              <a:buChar char="-"/>
            </a:pPr>
            <a:r>
              <a:rPr lang="pt-BR" sz="1600" dirty="0" smtClean="0">
                <a:latin typeface="Calibri" panose="020F0502020204030204" pitchFamily="34" charset="0"/>
              </a:rPr>
              <a:t>Demais obrigações previstas na Instrução CVM 583/2016</a:t>
            </a:r>
          </a:p>
          <a:p>
            <a:pPr marL="285750" indent="-285750" algn="just">
              <a:lnSpc>
                <a:spcPct val="150000"/>
              </a:lnSpc>
              <a:buFontTx/>
              <a:buChar char="-"/>
            </a:pPr>
            <a:r>
              <a:rPr lang="pt-BR" sz="1600" dirty="0">
                <a:latin typeface="Calibri" panose="020F0502020204030204" pitchFamily="34" charset="0"/>
              </a:rPr>
              <a:t>Relatórios do Agente </a:t>
            </a:r>
            <a:r>
              <a:rPr lang="pt-BR" sz="1600" dirty="0" smtClean="0">
                <a:latin typeface="Calibri" panose="020F0502020204030204" pitchFamily="34" charset="0"/>
              </a:rPr>
              <a:t>Fiduciário </a:t>
            </a:r>
            <a:r>
              <a:rPr lang="pt-BR" sz="1600" dirty="0">
                <a:latin typeface="Calibri" panose="020F0502020204030204" pitchFamily="34" charset="0"/>
              </a:rPr>
              <a:t>com periodicidade </a:t>
            </a:r>
            <a:r>
              <a:rPr lang="pt-BR" sz="1600" dirty="0" smtClean="0">
                <a:latin typeface="Calibri" panose="020F0502020204030204" pitchFamily="34" charset="0"/>
              </a:rPr>
              <a:t>anual</a:t>
            </a:r>
          </a:p>
          <a:p>
            <a:pPr marL="285750" indent="-285750" algn="just">
              <a:lnSpc>
                <a:spcPct val="150000"/>
              </a:lnSpc>
              <a:buFontTx/>
              <a:buChar char="-"/>
            </a:pPr>
            <a:r>
              <a:rPr lang="pt-BR" sz="1600" dirty="0">
                <a:latin typeface="Calibri" panose="020F0502020204030204" pitchFamily="34" charset="0"/>
              </a:rPr>
              <a:t>Acompanhamento da Cessão </a:t>
            </a:r>
            <a:r>
              <a:rPr lang="pt-BR" sz="1600" dirty="0" smtClean="0">
                <a:latin typeface="Calibri" panose="020F0502020204030204" pitchFamily="34" charset="0"/>
              </a:rPr>
              <a:t>Fiduciária</a:t>
            </a:r>
            <a:endParaRPr lang="pt-BR" sz="1600" dirty="0" smtClean="0">
              <a:latin typeface="Calibri" panose="020F0502020204030204" pitchFamily="34" charset="0"/>
            </a:endParaRPr>
          </a:p>
          <a:p>
            <a:pPr marL="285750" indent="-285750" algn="just">
              <a:lnSpc>
                <a:spcPct val="150000"/>
              </a:lnSpc>
              <a:buFontTx/>
              <a:buChar char="-"/>
            </a:pPr>
            <a:r>
              <a:rPr lang="pt-BR" sz="1600" dirty="0" smtClean="0">
                <a:latin typeface="Calibri" panose="020F0502020204030204" pitchFamily="34" charset="0"/>
              </a:rPr>
              <a:t>Monitoramento de Conta </a:t>
            </a:r>
            <a:r>
              <a:rPr lang="pt-BR" sz="1600" dirty="0" smtClean="0">
                <a:latin typeface="Calibri" panose="020F0502020204030204" pitchFamily="34" charset="0"/>
              </a:rPr>
              <a:t>Vinculada</a:t>
            </a:r>
          </a:p>
          <a:p>
            <a:pPr marL="285750" indent="-285750" algn="just">
              <a:lnSpc>
                <a:spcPct val="150000"/>
              </a:lnSpc>
              <a:buFontTx/>
              <a:buChar char="-"/>
            </a:pPr>
            <a:r>
              <a:rPr lang="pt-BR" sz="1600" dirty="0" smtClean="0">
                <a:latin typeface="Calibri" panose="020F0502020204030204" pitchFamily="34" charset="0"/>
              </a:rPr>
              <a:t>Monitoramento de </a:t>
            </a:r>
            <a:r>
              <a:rPr lang="pt-BR" sz="1600" dirty="0" err="1" smtClean="0">
                <a:latin typeface="Calibri" panose="020F0502020204030204" pitchFamily="34" charset="0"/>
              </a:rPr>
              <a:t>Covenants</a:t>
            </a:r>
            <a:endParaRPr lang="pt-BR" sz="1600" dirty="0" smtClean="0">
              <a:latin typeface="Calibri" panose="020F0502020204030204" pitchFamily="34" charset="0"/>
            </a:endParaRPr>
          </a:p>
          <a:p>
            <a:pPr marL="285750" indent="-285750" algn="just">
              <a:lnSpc>
                <a:spcPct val="150000"/>
              </a:lnSpc>
              <a:buFontTx/>
              <a:buChar char="-"/>
            </a:pPr>
            <a:r>
              <a:rPr lang="pt-BR" sz="1600" dirty="0" smtClean="0">
                <a:latin typeface="Calibri" panose="020F0502020204030204" pitchFamily="34" charset="0"/>
              </a:rPr>
              <a:t>Relatório do Agente Fiduciário de acompanhamento das garantias com periodicidade mensal</a:t>
            </a:r>
          </a:p>
          <a:p>
            <a:pPr marL="285750" indent="-285750" algn="just">
              <a:lnSpc>
                <a:spcPct val="150000"/>
              </a:lnSpc>
              <a:buFontTx/>
              <a:buChar char="-"/>
            </a:pPr>
            <a:r>
              <a:rPr lang="pt-BR" sz="1600" dirty="0">
                <a:latin typeface="Calibri" panose="020F0502020204030204" pitchFamily="34" charset="0"/>
              </a:rPr>
              <a:t>Acompanhamento das </a:t>
            </a:r>
            <a:r>
              <a:rPr lang="pt-BR" sz="1600" dirty="0" smtClean="0">
                <a:latin typeface="Calibri" panose="020F0502020204030204" pitchFamily="34" charset="0"/>
              </a:rPr>
              <a:t>Garantias</a:t>
            </a:r>
            <a:endParaRPr lang="pt-BR" sz="1600" dirty="0" smtClean="0">
              <a:latin typeface="Calibri" panose="020F0502020204030204" pitchFamily="34" charset="0"/>
            </a:endParaRPr>
          </a:p>
        </p:txBody>
      </p:sp>
      <p:sp>
        <p:nvSpPr>
          <p:cNvPr id="27" name="Elipse 26">
            <a:hlinkClick r:id="rId3" action="ppaction://hlinksldjump"/>
          </p:cNvPr>
          <p:cNvSpPr/>
          <p:nvPr/>
        </p:nvSpPr>
        <p:spPr>
          <a:xfrm>
            <a:off x="11791443" y="4511920"/>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28" name="Elipse 27">
            <a:hlinkClick r:id="rId4" action="ppaction://hlinksldjump"/>
          </p:cNvPr>
          <p:cNvSpPr/>
          <p:nvPr/>
        </p:nvSpPr>
        <p:spPr>
          <a:xfrm>
            <a:off x="11791443" y="486042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29" name="Elipse 28">
            <a:hlinkClick r:id="rId5" action="ppaction://hlinksldjump"/>
          </p:cNvPr>
          <p:cNvSpPr/>
          <p:nvPr/>
        </p:nvSpPr>
        <p:spPr>
          <a:xfrm>
            <a:off x="11791443" y="5187137"/>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0" name="Elipse 29">
            <a:hlinkClick r:id="rId6" action="ppaction://hlinksldjump"/>
          </p:cNvPr>
          <p:cNvSpPr/>
          <p:nvPr/>
        </p:nvSpPr>
        <p:spPr>
          <a:xfrm>
            <a:off x="11791443" y="555250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1" name="Elipse 30">
            <a:hlinkClick r:id="rId7" action="ppaction://hlinksldjump"/>
          </p:cNvPr>
          <p:cNvSpPr/>
          <p:nvPr/>
        </p:nvSpPr>
        <p:spPr>
          <a:xfrm>
            <a:off x="11791443" y="5916002"/>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3" name="Elipse 32">
            <a:hlinkClick r:id="rId8" action="ppaction://hlinksldjump"/>
          </p:cNvPr>
          <p:cNvSpPr/>
          <p:nvPr/>
        </p:nvSpPr>
        <p:spPr>
          <a:xfrm>
            <a:off x="11791443" y="627721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34" name="Elipse 33">
            <a:hlinkClick r:id="rId9" action="ppaction://hlinksldjump"/>
          </p:cNvPr>
          <p:cNvSpPr/>
          <p:nvPr/>
        </p:nvSpPr>
        <p:spPr>
          <a:xfrm>
            <a:off x="11791443" y="4153034"/>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15" name="Grupo 14"/>
          <p:cNvGrpSpPr/>
          <p:nvPr/>
        </p:nvGrpSpPr>
        <p:grpSpPr>
          <a:xfrm>
            <a:off x="10469015" y="134517"/>
            <a:ext cx="772733" cy="724709"/>
            <a:chOff x="10469015" y="134517"/>
            <a:chExt cx="772733" cy="724709"/>
          </a:xfrm>
        </p:grpSpPr>
        <p:sp>
          <p:nvSpPr>
            <p:cNvPr id="16" name="Elipse 15">
              <a:hlinkClick r:id="rId10"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7" name="CaixaDeTexto 16"/>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18" name="Seta para baixo 17">
              <a:hlinkClick r:id="rId10"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970625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371602" y="0"/>
            <a:ext cx="10143118" cy="570588"/>
          </a:xfrm>
        </p:spPr>
        <p:txBody>
          <a:bodyPr>
            <a:normAutofit/>
          </a:bodyPr>
          <a:lstStyle/>
          <a:p>
            <a:pPr algn="l"/>
            <a:r>
              <a:rPr lang="pt-BR" sz="3200" b="1" dirty="0">
                <a:solidFill>
                  <a:schemeClr val="tx1">
                    <a:lumMod val="50000"/>
                    <a:lumOff val="50000"/>
                  </a:schemeClr>
                </a:solidFill>
                <a:latin typeface="Calibri" panose="020F0502020204030204" pitchFamily="34" charset="0"/>
              </a:rPr>
              <a:t>honorários</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04</a:t>
            </a:r>
            <a:endParaRPr lang="pt-BR" sz="2800" dirty="0"/>
          </a:p>
        </p:txBody>
      </p:sp>
      <p:sp>
        <p:nvSpPr>
          <p:cNvPr id="10" name="Retângulo 9"/>
          <p:cNvSpPr/>
          <p:nvPr/>
        </p:nvSpPr>
        <p:spPr>
          <a:xfrm>
            <a:off x="76585" y="1053013"/>
            <a:ext cx="11714858" cy="3785652"/>
          </a:xfrm>
          <a:prstGeom prst="rect">
            <a:avLst/>
          </a:prstGeom>
          <a:solidFill>
            <a:schemeClr val="bg1"/>
          </a:solidFill>
        </p:spPr>
        <p:txBody>
          <a:bodyPr wrap="square">
            <a:spAutoFit/>
          </a:bodyPr>
          <a:lstStyle/>
          <a:p>
            <a:pPr algn="just"/>
            <a:r>
              <a:rPr lang="pt-BR" sz="1600" dirty="0">
                <a:latin typeface="Calibri" panose="020F0502020204030204" pitchFamily="34" charset="0"/>
              </a:rPr>
              <a:t>Os honorários a seguir foram baseados nas características indicativas das Emissões apresentadas à Simplific Pavarini, considerando o prazo da emissão informado, podendo sofrer alteração em caso de mudanças nas condições da emissão</a:t>
            </a:r>
            <a:r>
              <a:rPr lang="pt-BR" sz="1600" dirty="0" smtClean="0">
                <a:latin typeface="Calibri" panose="020F0502020204030204" pitchFamily="34" charset="0"/>
              </a:rPr>
              <a:t>.</a:t>
            </a:r>
          </a:p>
          <a:p>
            <a:pPr algn="just"/>
            <a:endParaRPr lang="pt-BR" sz="1600" dirty="0" smtClean="0">
              <a:latin typeface="Calibri" panose="020F0502020204030204" pitchFamily="34" charset="0"/>
            </a:endParaRPr>
          </a:p>
          <a:p>
            <a:pPr marL="342900" indent="-342900" algn="just">
              <a:buAutoNum type="alphaLcParenR"/>
            </a:pPr>
            <a:r>
              <a:rPr lang="pt-BR" sz="1600" dirty="0" smtClean="0">
                <a:latin typeface="Calibri" panose="020F0502020204030204" pitchFamily="34" charset="0"/>
              </a:rPr>
              <a:t>A título de </a:t>
            </a:r>
            <a:r>
              <a:rPr lang="pt-BR" sz="1600" dirty="0">
                <a:latin typeface="Calibri" panose="020F0502020204030204" pitchFamily="34" charset="0"/>
              </a:rPr>
              <a:t>remuneração pela prestação </a:t>
            </a:r>
            <a:r>
              <a:rPr lang="pt-BR" sz="1600" dirty="0" smtClean="0">
                <a:latin typeface="Calibri" panose="020F0502020204030204" pitchFamily="34" charset="0"/>
              </a:rPr>
              <a:t>do </a:t>
            </a:r>
            <a:r>
              <a:rPr lang="pt-BR" sz="1600" b="1" dirty="0">
                <a:latin typeface="Calibri" panose="020F0502020204030204" pitchFamily="34" charset="0"/>
              </a:rPr>
              <a:t>Serviços </a:t>
            </a:r>
            <a:r>
              <a:rPr lang="pt-BR" sz="1600" b="1" dirty="0" smtClean="0">
                <a:latin typeface="Calibri" panose="020F0502020204030204" pitchFamily="34" charset="0"/>
              </a:rPr>
              <a:t>Fiduciários</a:t>
            </a:r>
            <a:r>
              <a:rPr lang="pt-BR" sz="1600" dirty="0" smtClean="0">
                <a:latin typeface="Calibri" panose="020F0502020204030204" pitchFamily="34" charset="0"/>
              </a:rPr>
              <a:t> solicitado, </a:t>
            </a:r>
            <a:r>
              <a:rPr lang="pt-BR" sz="1600" dirty="0">
                <a:latin typeface="Calibri" panose="020F0502020204030204" pitchFamily="34" charset="0"/>
              </a:rPr>
              <a:t>parcelas </a:t>
            </a:r>
            <a:r>
              <a:rPr lang="pt-BR" sz="1600" b="1" dirty="0">
                <a:latin typeface="Calibri" panose="020F0502020204030204" pitchFamily="34" charset="0"/>
              </a:rPr>
              <a:t>anuais</a:t>
            </a:r>
            <a:r>
              <a:rPr lang="pt-BR" sz="1600" dirty="0">
                <a:latin typeface="Calibri" panose="020F0502020204030204" pitchFamily="34" charset="0"/>
              </a:rPr>
              <a:t> </a:t>
            </a:r>
            <a:r>
              <a:rPr lang="pt-BR" sz="1600" b="1" dirty="0">
                <a:latin typeface="Calibri" panose="020F0502020204030204" pitchFamily="34" charset="0"/>
              </a:rPr>
              <a:t>de R$ </a:t>
            </a:r>
            <a:r>
              <a:rPr lang="pt-BR" sz="1600" b="1" dirty="0" smtClean="0">
                <a:latin typeface="Calibri" panose="020F0502020204030204" pitchFamily="34" charset="0"/>
              </a:rPr>
              <a:t>22.000,00 (vinte e dois </a:t>
            </a:r>
            <a:r>
              <a:rPr lang="pt-BR" sz="1600" b="1" dirty="0" smtClean="0">
                <a:latin typeface="Calibri" panose="020F0502020204030204" pitchFamily="34" charset="0"/>
              </a:rPr>
              <a:t>mil reais</a:t>
            </a:r>
            <a:r>
              <a:rPr lang="pt-BR" sz="1600" b="1" dirty="0">
                <a:latin typeface="Calibri" panose="020F0502020204030204" pitchFamily="34" charset="0"/>
              </a:rPr>
              <a:t>) </a:t>
            </a:r>
            <a:r>
              <a:rPr lang="pt-BR" sz="1600" dirty="0">
                <a:latin typeface="Calibri" panose="020F0502020204030204" pitchFamily="34" charset="0"/>
              </a:rPr>
              <a:t>sendo a </a:t>
            </a:r>
            <a:r>
              <a:rPr lang="pt-BR" sz="1600" dirty="0" smtClean="0">
                <a:latin typeface="Calibri" panose="020F0502020204030204" pitchFamily="34" charset="0"/>
              </a:rPr>
              <a:t>primeira </a:t>
            </a:r>
            <a:r>
              <a:rPr lang="pt-BR" sz="1600" dirty="0">
                <a:latin typeface="Calibri" panose="020F0502020204030204" pitchFamily="34" charset="0"/>
              </a:rPr>
              <a:t>devida, 5 dias úteis após a data de assinatura da Escritura de </a:t>
            </a:r>
            <a:r>
              <a:rPr lang="pt-BR" sz="1600" dirty="0" smtClean="0">
                <a:latin typeface="Calibri" panose="020F0502020204030204" pitchFamily="34" charset="0"/>
              </a:rPr>
              <a:t>Emissão </a:t>
            </a:r>
            <a:r>
              <a:rPr lang="pt-BR" sz="1600" dirty="0">
                <a:latin typeface="Calibri" panose="020F0502020204030204" pitchFamily="34" charset="0"/>
              </a:rPr>
              <a:t>e as </a:t>
            </a:r>
            <a:r>
              <a:rPr lang="pt-BR" sz="1600" dirty="0">
                <a:latin typeface="Calibri" panose="020F0502020204030204" pitchFamily="34" charset="0"/>
              </a:rPr>
              <a:t>demais no dia 15 do mesmo mês do primeiro pagamento nos anos subsequentes. A primeira parcela será devida ainda que a Emissão não seja liquidada, a título de estruturação e implantação.</a:t>
            </a:r>
            <a:endParaRPr lang="pt-BR" sz="1600" dirty="0" smtClean="0">
              <a:latin typeface="Calibri" panose="020F0502020204030204" pitchFamily="34" charset="0"/>
            </a:endParaRPr>
          </a:p>
          <a:p>
            <a:pPr marL="342900" indent="-342900" algn="just">
              <a:buAutoNum type="alphaLcParenR"/>
            </a:pPr>
            <a:endParaRPr lang="pt-BR" sz="1600" dirty="0" smtClean="0">
              <a:latin typeface="Calibri" panose="020F0502020204030204" pitchFamily="34" charset="0"/>
            </a:endParaRPr>
          </a:p>
          <a:p>
            <a:pPr algn="just"/>
            <a:r>
              <a:rPr lang="pt-BR" sz="1600" dirty="0" smtClean="0">
                <a:latin typeface="Calibri" panose="020F0502020204030204" pitchFamily="34" charset="0"/>
              </a:rPr>
              <a:t>b)	As </a:t>
            </a:r>
            <a:r>
              <a:rPr lang="pt-BR" sz="1600" dirty="0">
                <a:latin typeface="Calibri" panose="020F0502020204030204" pitchFamily="34" charset="0"/>
              </a:rPr>
              <a:t>parcelas serão acrescidas de (i) Imposto Sobre Serviços de qualquer natureza (ISS) (</a:t>
            </a:r>
            <a:r>
              <a:rPr lang="pt-BR" sz="1600" dirty="0" err="1">
                <a:latin typeface="Calibri" panose="020F0502020204030204" pitchFamily="34" charset="0"/>
              </a:rPr>
              <a:t>ii</a:t>
            </a:r>
            <a:r>
              <a:rPr lang="pt-BR" sz="1600" dirty="0">
                <a:latin typeface="Calibri" panose="020F0502020204030204" pitchFamily="34" charset="0"/>
              </a:rPr>
              <a:t>) Programa de Integração Social (PIS); (</a:t>
            </a:r>
            <a:r>
              <a:rPr lang="pt-BR" sz="1600" dirty="0" err="1">
                <a:latin typeface="Calibri" panose="020F0502020204030204" pitchFamily="34" charset="0"/>
              </a:rPr>
              <a:t>iii</a:t>
            </a:r>
            <a:r>
              <a:rPr lang="pt-BR" sz="1600" dirty="0">
                <a:latin typeface="Calibri" panose="020F0502020204030204" pitchFamily="34" charset="0"/>
              </a:rPr>
              <a:t>) </a:t>
            </a:r>
            <a:r>
              <a:rPr lang="pt-BR" sz="1600" dirty="0" smtClean="0">
                <a:latin typeface="Calibri" panose="020F0502020204030204" pitchFamily="34" charset="0"/>
              </a:rPr>
              <a:t>	Contribuição </a:t>
            </a:r>
            <a:r>
              <a:rPr lang="pt-BR" sz="1600" dirty="0">
                <a:latin typeface="Calibri" panose="020F0502020204030204" pitchFamily="34" charset="0"/>
              </a:rPr>
              <a:t>para Financiamento da Seguridade Social (COFINS) e (iv) quaisquer outros impostos que venham a incidir sobre a </a:t>
            </a:r>
            <a:r>
              <a:rPr lang="pt-BR" sz="1600" dirty="0" smtClean="0">
                <a:latin typeface="Calibri" panose="020F0502020204030204" pitchFamily="34" charset="0"/>
              </a:rPr>
              <a:t>	remuneração </a:t>
            </a:r>
            <a:r>
              <a:rPr lang="pt-BR" sz="1600" dirty="0">
                <a:latin typeface="Calibri" panose="020F0502020204030204" pitchFamily="34" charset="0"/>
              </a:rPr>
              <a:t>da Simplific Pavarini, excetuando-se o IRRF e CSLL, nas alíquotas vigentes nas datas de cada pagamento. Atualmente o </a:t>
            </a:r>
            <a:r>
              <a:rPr lang="pt-BR" sz="1600" dirty="0" smtClean="0">
                <a:latin typeface="Calibri" panose="020F0502020204030204" pitchFamily="34" charset="0"/>
              </a:rPr>
              <a:t>	</a:t>
            </a:r>
            <a:r>
              <a:rPr lang="pt-BR" sz="1600" dirty="0" err="1" smtClean="0">
                <a:latin typeface="Calibri" panose="020F0502020204030204" pitchFamily="34" charset="0"/>
              </a:rPr>
              <a:t>gross-up</a:t>
            </a:r>
            <a:r>
              <a:rPr lang="pt-BR" sz="1600" dirty="0" smtClean="0">
                <a:latin typeface="Calibri" panose="020F0502020204030204" pitchFamily="34" charset="0"/>
              </a:rPr>
              <a:t> </a:t>
            </a:r>
            <a:r>
              <a:rPr lang="pt-BR" sz="1600" dirty="0">
                <a:latin typeface="Calibri" panose="020F0502020204030204" pitchFamily="34" charset="0"/>
              </a:rPr>
              <a:t>é de 9,65% (PIS 0,65%, COFINS 4,0%, ISS 5,0%). </a:t>
            </a:r>
            <a:endParaRPr lang="pt-BR" sz="1600" dirty="0" smtClean="0">
              <a:latin typeface="Calibri" panose="020F0502020204030204" pitchFamily="34" charset="0"/>
            </a:endParaRPr>
          </a:p>
          <a:p>
            <a:pPr marL="342900" indent="-342900" algn="just">
              <a:buAutoNum type="alphaLcParenR" startAt="2"/>
            </a:pPr>
            <a:endParaRPr lang="pt-BR" sz="1600" dirty="0" smtClean="0">
              <a:latin typeface="Calibri" panose="020F0502020204030204" pitchFamily="34" charset="0"/>
            </a:endParaRPr>
          </a:p>
          <a:p>
            <a:pPr algn="just"/>
            <a:r>
              <a:rPr lang="pt-BR" sz="1600" dirty="0">
                <a:latin typeface="Calibri" panose="020F0502020204030204" pitchFamily="34" charset="0"/>
              </a:rPr>
              <a:t>c</a:t>
            </a:r>
            <a:r>
              <a:rPr lang="pt-BR" sz="1600" dirty="0" smtClean="0">
                <a:latin typeface="Calibri" panose="020F0502020204030204" pitchFamily="34" charset="0"/>
              </a:rPr>
              <a:t>)   </a:t>
            </a:r>
            <a:r>
              <a:rPr lang="pt-BR" sz="1600" dirty="0">
                <a:latin typeface="Calibri" panose="020F0502020204030204" pitchFamily="34" charset="0"/>
              </a:rPr>
              <a:t>	A remuneração será devida até a liquidação integral da Emissão, caso a Emissão não tenha sido quitada na data de seu vencimento.</a:t>
            </a:r>
          </a:p>
          <a:p>
            <a:pPr marL="342900" indent="-342900" algn="just">
              <a:buAutoNum type="alphaLcParenR" startAt="2"/>
            </a:pPr>
            <a:endParaRPr lang="pt-BR" sz="1600" dirty="0">
              <a:latin typeface="Calibri" panose="020F0502020204030204" pitchFamily="34" charset="0"/>
            </a:endParaRPr>
          </a:p>
        </p:txBody>
      </p:sp>
      <p:sp>
        <p:nvSpPr>
          <p:cNvPr id="27" name="Elipse 26">
            <a:hlinkClick r:id="rId2" action="ppaction://hlinksldjump"/>
          </p:cNvPr>
          <p:cNvSpPr/>
          <p:nvPr/>
        </p:nvSpPr>
        <p:spPr>
          <a:xfrm>
            <a:off x="11796351" y="452126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28" name="Elipse 27">
            <a:hlinkClick r:id="rId3" action="ppaction://hlinksldjump"/>
          </p:cNvPr>
          <p:cNvSpPr/>
          <p:nvPr/>
        </p:nvSpPr>
        <p:spPr>
          <a:xfrm>
            <a:off x="11796351" y="489304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29" name="Elipse 28">
            <a:hlinkClick r:id="rId4" action="ppaction://hlinksldjump"/>
          </p:cNvPr>
          <p:cNvSpPr/>
          <p:nvPr/>
        </p:nvSpPr>
        <p:spPr>
          <a:xfrm>
            <a:off x="11796351" y="526208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0" name="Elipse 29">
            <a:hlinkClick r:id="rId5" action="ppaction://hlinksldjump"/>
          </p:cNvPr>
          <p:cNvSpPr/>
          <p:nvPr/>
        </p:nvSpPr>
        <p:spPr>
          <a:xfrm>
            <a:off x="11796351" y="5633865"/>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1" name="Elipse 30">
            <a:hlinkClick r:id="rId6" action="ppaction://hlinksldjump"/>
          </p:cNvPr>
          <p:cNvSpPr/>
          <p:nvPr/>
        </p:nvSpPr>
        <p:spPr>
          <a:xfrm>
            <a:off x="11796351" y="600290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3" name="Elipse 32">
            <a:hlinkClick r:id="rId7" action="ppaction://hlinksldjump"/>
          </p:cNvPr>
          <p:cNvSpPr/>
          <p:nvPr/>
        </p:nvSpPr>
        <p:spPr>
          <a:xfrm>
            <a:off x="11796351" y="637468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34" name="Elipse 33">
            <a:hlinkClick r:id="rId8" action="ppaction://hlinksldjump"/>
          </p:cNvPr>
          <p:cNvSpPr/>
          <p:nvPr/>
        </p:nvSpPr>
        <p:spPr>
          <a:xfrm>
            <a:off x="11796351" y="414947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15" name="Grupo 14"/>
          <p:cNvGrpSpPr/>
          <p:nvPr/>
        </p:nvGrpSpPr>
        <p:grpSpPr>
          <a:xfrm>
            <a:off x="10469015" y="134517"/>
            <a:ext cx="772733" cy="724709"/>
            <a:chOff x="10469015" y="134517"/>
            <a:chExt cx="772733" cy="724709"/>
          </a:xfrm>
        </p:grpSpPr>
        <p:sp>
          <p:nvSpPr>
            <p:cNvPr id="16" name="Elipse 15">
              <a:hlinkClick r:id="rId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7" name="CaixaDeTexto 16"/>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18" name="Seta para baixo 17">
              <a:hlinkClick r:id="rId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181380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371601" y="0"/>
            <a:ext cx="10086301" cy="570588"/>
          </a:xfrm>
        </p:spPr>
        <p:txBody>
          <a:bodyPr>
            <a:normAutofit/>
          </a:bodyPr>
          <a:lstStyle/>
          <a:p>
            <a:pPr algn="l"/>
            <a:r>
              <a:rPr lang="pt-BR" sz="3200" b="1" dirty="0">
                <a:solidFill>
                  <a:schemeClr val="tx1">
                    <a:lumMod val="50000"/>
                    <a:lumOff val="50000"/>
                  </a:schemeClr>
                </a:solidFill>
                <a:latin typeface="Calibri" panose="020F0502020204030204" pitchFamily="34" charset="0"/>
              </a:rPr>
              <a:t>honorários</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04</a:t>
            </a:r>
            <a:endParaRPr lang="pt-BR" sz="2800" dirty="0"/>
          </a:p>
        </p:txBody>
      </p:sp>
      <p:sp>
        <p:nvSpPr>
          <p:cNvPr id="10" name="Retângulo 9"/>
          <p:cNvSpPr/>
          <p:nvPr/>
        </p:nvSpPr>
        <p:spPr>
          <a:xfrm>
            <a:off x="106533" y="842399"/>
            <a:ext cx="11684910" cy="5016758"/>
          </a:xfrm>
          <a:prstGeom prst="rect">
            <a:avLst/>
          </a:prstGeom>
          <a:solidFill>
            <a:schemeClr val="bg1"/>
          </a:solidFill>
        </p:spPr>
        <p:txBody>
          <a:bodyPr wrap="square">
            <a:spAutoFit/>
          </a:bodyPr>
          <a:lstStyle/>
          <a:p>
            <a:pPr algn="just"/>
            <a:endParaRPr lang="pt-BR" sz="1600" dirty="0" smtClean="0">
              <a:latin typeface="Calibri" panose="020F0502020204030204" pitchFamily="34" charset="0"/>
            </a:endParaRPr>
          </a:p>
          <a:p>
            <a:pPr algn="just"/>
            <a:r>
              <a:rPr lang="pt-BR" sz="1600" dirty="0" smtClean="0">
                <a:latin typeface="Calibri" panose="020F0502020204030204" pitchFamily="34" charset="0"/>
              </a:rPr>
              <a:t>d)	Em caso de necessidade de realização de aditamentos aos instrumentos legais relacionados à emissão, será devida à Simplific Pavarini       	uma remuneração adicional equivalente a </a:t>
            </a:r>
            <a:r>
              <a:rPr lang="pt-BR" sz="1600" b="1" dirty="0" smtClean="0">
                <a:latin typeface="Calibri" panose="020F0502020204030204" pitchFamily="34" charset="0"/>
              </a:rPr>
              <a:t>R$ 500,00 (quinhentos reais)</a:t>
            </a:r>
            <a:r>
              <a:rPr lang="pt-BR" sz="1600" dirty="0" smtClean="0">
                <a:latin typeface="Calibri" panose="020F0502020204030204" pitchFamily="34" charset="0"/>
              </a:rPr>
              <a:t> por homem-hora dedicado às atividades relacionadas à 	Emissão, a ser paga no prazo de 5 (cinco) dias após comprovação da entrega, pela Simplific Pavarini à Emissora de “Relatório de 	Horas”.</a:t>
            </a:r>
          </a:p>
          <a:p>
            <a:pPr marL="342900" indent="-342900" algn="just">
              <a:buAutoNum type="alphaLcParenR" startAt="4"/>
            </a:pPr>
            <a:endParaRPr lang="pt-BR" sz="1600" dirty="0">
              <a:latin typeface="Calibri" panose="020F0502020204030204" pitchFamily="34" charset="0"/>
            </a:endParaRPr>
          </a:p>
          <a:p>
            <a:pPr algn="just"/>
            <a:r>
              <a:rPr lang="pt-BR" sz="1600" dirty="0">
                <a:latin typeface="Calibri" panose="020F0502020204030204" pitchFamily="34" charset="0"/>
              </a:rPr>
              <a:t>e</a:t>
            </a:r>
            <a:r>
              <a:rPr lang="pt-BR" sz="1600" dirty="0" smtClean="0">
                <a:latin typeface="Calibri" panose="020F0502020204030204" pitchFamily="34" charset="0"/>
              </a:rPr>
              <a:t>)	Em caso de mora no pagamento de qualquer quantia devida em decorrência desta remuneração, os débitos em atraso ficarão sujeitos 	a juros de mora de 1% ao mês e multa de 2%.</a:t>
            </a:r>
          </a:p>
          <a:p>
            <a:pPr marL="342900" indent="-342900" algn="just">
              <a:buAutoNum type="alphaLcParenR" startAt="5"/>
            </a:pPr>
            <a:endParaRPr lang="pt-BR" sz="1600" dirty="0">
              <a:latin typeface="Calibri" panose="020F0502020204030204" pitchFamily="34" charset="0"/>
            </a:endParaRPr>
          </a:p>
          <a:p>
            <a:pPr algn="just"/>
            <a:r>
              <a:rPr lang="pt-BR" sz="1600" dirty="0">
                <a:latin typeface="Calibri" panose="020F0502020204030204" pitchFamily="34" charset="0"/>
              </a:rPr>
              <a:t>f</a:t>
            </a:r>
            <a:r>
              <a:rPr lang="pt-BR" sz="1600" dirty="0" smtClean="0">
                <a:latin typeface="Calibri" panose="020F0502020204030204" pitchFamily="34" charset="0"/>
              </a:rPr>
              <a:t>)	</a:t>
            </a:r>
            <a:r>
              <a:rPr lang="pt-BR" sz="1600" dirty="0">
                <a:latin typeface="Calibri" panose="020F0502020204030204" pitchFamily="34" charset="0"/>
              </a:rPr>
              <a:t>A parcela indicada na alínea “a” e “d”, serão atualizadas, anualmente, de acordo com a variação acumulada do Índice de Preços ao 	Consumidor - Amplo (IPC-A), divulgado pelo Instituto Brasileiro de Geografia e Estatística ("IBGE"), pela variação percentual 	acumulada do IPC-A dos 12 meses anteriores ao mês de pagamento de cada parcela anual, ou na sua falta ou impossibilidade de 	aplicação, pelo índice oficial que vier a substituí-lo</a:t>
            </a:r>
          </a:p>
          <a:p>
            <a:pPr algn="just"/>
            <a:endParaRPr lang="pt-BR" sz="1600" dirty="0" smtClean="0">
              <a:latin typeface="Calibri" panose="020F0502020204030204" pitchFamily="34" charset="0"/>
            </a:endParaRPr>
          </a:p>
          <a:p>
            <a:pPr algn="just"/>
            <a:r>
              <a:rPr lang="pt-BR" sz="1600" dirty="0">
                <a:latin typeface="Calibri" panose="020F0502020204030204" pitchFamily="34" charset="0"/>
              </a:rPr>
              <a:t>g</a:t>
            </a:r>
            <a:r>
              <a:rPr lang="pt-BR" sz="1600" dirty="0" smtClean="0">
                <a:latin typeface="Calibri" panose="020F0502020204030204" pitchFamily="34" charset="0"/>
              </a:rPr>
              <a:t>)	A remuneração prevista na alínea “a”, não contempla despesas que entre </a:t>
            </a:r>
            <a:r>
              <a:rPr lang="pt-BR" sz="1600" dirty="0">
                <a:latin typeface="Calibri" panose="020F0502020204030204" pitchFamily="34" charset="0"/>
              </a:rPr>
              <a:t>outras, </a:t>
            </a:r>
            <a:r>
              <a:rPr lang="pt-BR" sz="1600" dirty="0" smtClean="0">
                <a:latin typeface="Calibri" panose="020F0502020204030204" pitchFamily="34" charset="0"/>
              </a:rPr>
              <a:t>incluem: </a:t>
            </a:r>
            <a:r>
              <a:rPr lang="pt-BR" sz="1600" dirty="0">
                <a:latin typeface="Calibri" panose="020F0502020204030204" pitchFamily="34" charset="0"/>
              </a:rPr>
              <a:t>(a) publicação de relatórios, editais de </a:t>
            </a:r>
            <a:r>
              <a:rPr lang="pt-BR" sz="1600" dirty="0" smtClean="0">
                <a:latin typeface="Calibri" panose="020F0502020204030204" pitchFamily="34" charset="0"/>
              </a:rPr>
              <a:t>	convocação</a:t>
            </a:r>
            <a:r>
              <a:rPr lang="pt-BR" sz="1600" dirty="0">
                <a:latin typeface="Calibri" panose="020F0502020204030204" pitchFamily="34" charset="0"/>
              </a:rPr>
              <a:t>, avisos e notificações, conforme previsto na Escritura, e outras que vierem a ser exigidas por regulamentos aplicáveis; (b) </a:t>
            </a:r>
            <a:r>
              <a:rPr lang="pt-BR" sz="1600" dirty="0" smtClean="0">
                <a:latin typeface="Calibri" panose="020F0502020204030204" pitchFamily="34" charset="0"/>
              </a:rPr>
              <a:t>	locomoções </a:t>
            </a:r>
            <a:r>
              <a:rPr lang="pt-BR" sz="1600" dirty="0">
                <a:latin typeface="Calibri" panose="020F0502020204030204" pitchFamily="34" charset="0"/>
              </a:rPr>
              <a:t>dentro e entre Estados da federação e respectivas hospedagens e alimentações, quando necessárias ao desempenho das </a:t>
            </a:r>
            <a:r>
              <a:rPr lang="pt-BR" sz="1600" dirty="0" smtClean="0">
                <a:latin typeface="Calibri" panose="020F0502020204030204" pitchFamily="34" charset="0"/>
              </a:rPr>
              <a:t>	funções</a:t>
            </a:r>
            <a:r>
              <a:rPr lang="pt-BR" sz="1600" dirty="0">
                <a:latin typeface="Calibri" panose="020F0502020204030204" pitchFamily="34" charset="0"/>
              </a:rPr>
              <a:t>, desde que as despesas sejam razoáveis, comprovadas e (c) extração de certidões e eventuais levantamentos adicionais e </a:t>
            </a:r>
            <a:r>
              <a:rPr lang="pt-BR" sz="1600" dirty="0" smtClean="0">
                <a:latin typeface="Calibri" panose="020F0502020204030204" pitchFamily="34" charset="0"/>
              </a:rPr>
              <a:t>	especiais </a:t>
            </a:r>
            <a:r>
              <a:rPr lang="pt-BR" sz="1600" dirty="0">
                <a:latin typeface="Calibri" panose="020F0502020204030204" pitchFamily="34" charset="0"/>
              </a:rPr>
              <a:t>ou periciais que vierem a ser imprescindíveis, se ocorrerem omissões e/ou obscuridades nas informações pertinentes aos </a:t>
            </a:r>
            <a:r>
              <a:rPr lang="pt-BR" sz="1600" dirty="0" smtClean="0">
                <a:latin typeface="Calibri" panose="020F0502020204030204" pitchFamily="34" charset="0"/>
              </a:rPr>
              <a:t>	estritos </a:t>
            </a:r>
            <a:r>
              <a:rPr lang="pt-BR" sz="1600" dirty="0">
                <a:latin typeface="Calibri" panose="020F0502020204030204" pitchFamily="34" charset="0"/>
              </a:rPr>
              <a:t>interesses dos Investidores</a:t>
            </a:r>
            <a:r>
              <a:rPr lang="pt-BR" sz="1600" dirty="0" smtClean="0">
                <a:latin typeface="Calibri" panose="020F0502020204030204" pitchFamily="34" charset="0"/>
              </a:rPr>
              <a:t>.</a:t>
            </a:r>
            <a:endParaRPr lang="pt-BR" sz="1600" dirty="0">
              <a:latin typeface="Calibri" panose="020F0502020204030204" pitchFamily="34" charset="0"/>
            </a:endParaRPr>
          </a:p>
        </p:txBody>
      </p:sp>
      <p:sp>
        <p:nvSpPr>
          <p:cNvPr id="27" name="Elipse 26">
            <a:hlinkClick r:id="rId2" action="ppaction://hlinksldjump"/>
          </p:cNvPr>
          <p:cNvSpPr/>
          <p:nvPr/>
        </p:nvSpPr>
        <p:spPr>
          <a:xfrm>
            <a:off x="11791443" y="4493479"/>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28" name="Elipse 27">
            <a:hlinkClick r:id="rId3" action="ppaction://hlinksldjump"/>
          </p:cNvPr>
          <p:cNvSpPr/>
          <p:nvPr/>
        </p:nvSpPr>
        <p:spPr>
          <a:xfrm>
            <a:off x="11791443" y="4841983"/>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29" name="Elipse 28">
            <a:hlinkClick r:id="rId4" action="ppaction://hlinksldjump"/>
          </p:cNvPr>
          <p:cNvSpPr/>
          <p:nvPr/>
        </p:nvSpPr>
        <p:spPr>
          <a:xfrm>
            <a:off x="11791443" y="5168696"/>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30" name="Elipse 29">
            <a:hlinkClick r:id="rId5" action="ppaction://hlinksldjump"/>
          </p:cNvPr>
          <p:cNvSpPr/>
          <p:nvPr/>
        </p:nvSpPr>
        <p:spPr>
          <a:xfrm>
            <a:off x="11791443" y="5534066"/>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31" name="Elipse 30">
            <a:hlinkClick r:id="rId6" action="ppaction://hlinksldjump"/>
          </p:cNvPr>
          <p:cNvSpPr/>
          <p:nvPr/>
        </p:nvSpPr>
        <p:spPr>
          <a:xfrm>
            <a:off x="11791443" y="589756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33" name="Elipse 32">
            <a:hlinkClick r:id="rId7" action="ppaction://hlinksldjump"/>
          </p:cNvPr>
          <p:cNvSpPr/>
          <p:nvPr/>
        </p:nvSpPr>
        <p:spPr>
          <a:xfrm>
            <a:off x="11791443" y="625877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34" name="Elipse 33">
            <a:hlinkClick r:id="rId8" action="ppaction://hlinksldjump"/>
          </p:cNvPr>
          <p:cNvSpPr/>
          <p:nvPr/>
        </p:nvSpPr>
        <p:spPr>
          <a:xfrm>
            <a:off x="11791443" y="4134593"/>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15" name="Grupo 14"/>
          <p:cNvGrpSpPr/>
          <p:nvPr/>
        </p:nvGrpSpPr>
        <p:grpSpPr>
          <a:xfrm>
            <a:off x="10469015" y="134517"/>
            <a:ext cx="772733" cy="724709"/>
            <a:chOff x="10469015" y="134517"/>
            <a:chExt cx="772733" cy="724709"/>
          </a:xfrm>
        </p:grpSpPr>
        <p:sp>
          <p:nvSpPr>
            <p:cNvPr id="16" name="Elipse 15">
              <a:hlinkClick r:id="rId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17" name="CaixaDeTexto 16"/>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18" name="Seta para baixo 17">
              <a:hlinkClick r:id="rId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4121119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371602" y="103032"/>
            <a:ext cx="9759366" cy="570588"/>
          </a:xfrm>
        </p:spPr>
        <p:txBody>
          <a:bodyPr>
            <a:normAutofit fontScale="90000"/>
          </a:bodyPr>
          <a:lstStyle/>
          <a:p>
            <a:pPr algn="l"/>
            <a:r>
              <a:rPr lang="pt-BR" sz="4800" b="1" dirty="0">
                <a:solidFill>
                  <a:schemeClr val="tx1">
                    <a:lumMod val="50000"/>
                    <a:lumOff val="50000"/>
                  </a:schemeClr>
                </a:solidFill>
                <a:latin typeface="Calibri" panose="020F0502020204030204" pitchFamily="34" charset="0"/>
              </a:rPr>
              <a:t>sim</a:t>
            </a:r>
            <a:r>
              <a:rPr lang="pt-BR" sz="3200" b="1" dirty="0">
                <a:solidFill>
                  <a:schemeClr val="tx1">
                    <a:lumMod val="50000"/>
                    <a:lumOff val="50000"/>
                  </a:schemeClr>
                </a:solidFill>
                <a:latin typeface="Calibri" panose="020F0502020204030204" pitchFamily="34" charset="0"/>
              </a:rPr>
              <a:t>  - Sistema de informações ao mercado</a:t>
            </a:r>
            <a:endParaRPr lang="pt-BR" sz="4400" b="1" dirty="0">
              <a:solidFill>
                <a:schemeClr val="tx1">
                  <a:lumMod val="50000"/>
                  <a:lumOff val="50000"/>
                </a:schemeClr>
              </a:solidFill>
              <a:latin typeface="Calibri" panose="020F0502020204030204" pitchFamily="34" charset="0"/>
            </a:endParaRPr>
          </a:p>
        </p:txBody>
      </p:sp>
      <p:sp>
        <p:nvSpPr>
          <p:cNvPr id="9" name="Fluxograma: Atraso 8"/>
          <p:cNvSpPr/>
          <p:nvPr/>
        </p:nvSpPr>
        <p:spPr>
          <a:xfrm>
            <a:off x="0" y="-2726"/>
            <a:ext cx="1204686" cy="624114"/>
          </a:xfrm>
          <a:prstGeom prst="flowChartDelay">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05</a:t>
            </a:r>
            <a:endParaRPr lang="pt-BR" sz="2800" dirty="0"/>
          </a:p>
        </p:txBody>
      </p:sp>
      <p:sp>
        <p:nvSpPr>
          <p:cNvPr id="12" name="Retângulo 11"/>
          <p:cNvSpPr/>
          <p:nvPr/>
        </p:nvSpPr>
        <p:spPr>
          <a:xfrm>
            <a:off x="995082" y="1183186"/>
            <a:ext cx="10004612" cy="584775"/>
          </a:xfrm>
          <a:prstGeom prst="rect">
            <a:avLst/>
          </a:prstGeom>
        </p:spPr>
        <p:txBody>
          <a:bodyPr wrap="square">
            <a:spAutoFit/>
          </a:bodyPr>
          <a:lstStyle/>
          <a:p>
            <a:pPr algn="just"/>
            <a:r>
              <a:rPr lang="pt-BR" sz="1600" dirty="0" smtClean="0">
                <a:latin typeface="Calibri" panose="020F0502020204030204" pitchFamily="34" charset="0"/>
              </a:rPr>
              <a:t>A SIMPLIFIC PAVARINI DISPONIBILIZA O MAIS COMPLETO SISTEMA DE INFORMAÇÕES AO MERCADO ABRANGENDO TODAS AS EMISSÕES EM QUE PRESTA SERVIÇOS FIDUCIÁRIOS. </a:t>
            </a:r>
            <a:endParaRPr lang="pt-BR" sz="1600" i="1" dirty="0">
              <a:latin typeface="Calibri" panose="020F0502020204030204" pitchFamily="34" charset="0"/>
            </a:endParaRPr>
          </a:p>
        </p:txBody>
      </p:sp>
      <p:cxnSp>
        <p:nvCxnSpPr>
          <p:cNvPr id="13" name="Conector reto 12"/>
          <p:cNvCxnSpPr/>
          <p:nvPr/>
        </p:nvCxnSpPr>
        <p:spPr>
          <a:xfrm>
            <a:off x="1151645" y="2214524"/>
            <a:ext cx="0" cy="82859"/>
          </a:xfrm>
          <a:prstGeom prst="line">
            <a:avLst/>
          </a:prstGeom>
        </p:spPr>
        <p:style>
          <a:lnRef idx="2">
            <a:schemeClr val="dk1"/>
          </a:lnRef>
          <a:fillRef idx="0">
            <a:schemeClr val="dk1"/>
          </a:fillRef>
          <a:effectRef idx="1">
            <a:schemeClr val="dk1"/>
          </a:effectRef>
          <a:fontRef idx="minor">
            <a:schemeClr val="tx1"/>
          </a:fontRef>
        </p:style>
      </p:cxnSp>
      <p:sp>
        <p:nvSpPr>
          <p:cNvPr id="14" name="Elipse 13">
            <a:hlinkClick r:id="rId2" action="ppaction://hlinksldjump"/>
          </p:cNvPr>
          <p:cNvSpPr/>
          <p:nvPr/>
        </p:nvSpPr>
        <p:spPr>
          <a:xfrm>
            <a:off x="997618" y="1935432"/>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15" name="Elipse 14">
            <a:hlinkClick r:id="rId3" action="ppaction://hlinksldjump"/>
          </p:cNvPr>
          <p:cNvSpPr/>
          <p:nvPr/>
        </p:nvSpPr>
        <p:spPr>
          <a:xfrm>
            <a:off x="997618" y="2297383"/>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16" name="Elipse 15">
            <a:hlinkClick r:id="rId4" action="ppaction://hlinksldjump"/>
          </p:cNvPr>
          <p:cNvSpPr/>
          <p:nvPr/>
        </p:nvSpPr>
        <p:spPr>
          <a:xfrm>
            <a:off x="997618" y="2677884"/>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17" name="Elipse 16">
            <a:hlinkClick r:id="rId5" action="ppaction://hlinksldjump"/>
          </p:cNvPr>
          <p:cNvSpPr/>
          <p:nvPr/>
        </p:nvSpPr>
        <p:spPr>
          <a:xfrm>
            <a:off x="997618" y="3056701"/>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cxnSp>
        <p:nvCxnSpPr>
          <p:cNvPr id="18" name="Conector reto 17"/>
          <p:cNvCxnSpPr/>
          <p:nvPr/>
        </p:nvCxnSpPr>
        <p:spPr>
          <a:xfrm>
            <a:off x="1151645" y="2576475"/>
            <a:ext cx="0" cy="101409"/>
          </a:xfrm>
          <a:prstGeom prst="line">
            <a:avLst/>
          </a:prstGeom>
        </p:spPr>
        <p:style>
          <a:lnRef idx="2">
            <a:schemeClr val="dk1"/>
          </a:lnRef>
          <a:fillRef idx="0">
            <a:schemeClr val="dk1"/>
          </a:fillRef>
          <a:effectRef idx="1">
            <a:schemeClr val="dk1"/>
          </a:effectRef>
          <a:fontRef idx="minor">
            <a:schemeClr val="tx1"/>
          </a:fontRef>
        </p:style>
      </p:cxnSp>
      <p:cxnSp>
        <p:nvCxnSpPr>
          <p:cNvPr id="19" name="Conector reto 18"/>
          <p:cNvCxnSpPr/>
          <p:nvPr/>
        </p:nvCxnSpPr>
        <p:spPr>
          <a:xfrm>
            <a:off x="1151645" y="2956976"/>
            <a:ext cx="0" cy="99725"/>
          </a:xfrm>
          <a:prstGeom prst="line">
            <a:avLst/>
          </a:prstGeom>
        </p:spPr>
        <p:style>
          <a:lnRef idx="2">
            <a:schemeClr val="dk1"/>
          </a:lnRef>
          <a:fillRef idx="0">
            <a:schemeClr val="dk1"/>
          </a:fillRef>
          <a:effectRef idx="1">
            <a:schemeClr val="dk1"/>
          </a:effectRef>
          <a:fontRef idx="minor">
            <a:schemeClr val="tx1"/>
          </a:fontRef>
        </p:style>
      </p:cxnSp>
      <p:cxnSp>
        <p:nvCxnSpPr>
          <p:cNvPr id="20" name="Conector reto 19"/>
          <p:cNvCxnSpPr/>
          <p:nvPr/>
        </p:nvCxnSpPr>
        <p:spPr>
          <a:xfrm flipH="1">
            <a:off x="1148351" y="3335793"/>
            <a:ext cx="6588" cy="850882"/>
          </a:xfrm>
          <a:prstGeom prst="line">
            <a:avLst/>
          </a:prstGeom>
        </p:spPr>
        <p:style>
          <a:lnRef idx="2">
            <a:schemeClr val="dk1"/>
          </a:lnRef>
          <a:fillRef idx="0">
            <a:schemeClr val="dk1"/>
          </a:fillRef>
          <a:effectRef idx="1">
            <a:schemeClr val="dk1"/>
          </a:effectRef>
          <a:fontRef idx="minor">
            <a:schemeClr val="tx1"/>
          </a:fontRef>
        </p:style>
      </p:cxnSp>
      <p:sp>
        <p:nvSpPr>
          <p:cNvPr id="21" name="Elipse 20">
            <a:hlinkClick r:id="rId6" action="ppaction://hlinksldjump"/>
          </p:cNvPr>
          <p:cNvSpPr/>
          <p:nvPr/>
        </p:nvSpPr>
        <p:spPr>
          <a:xfrm>
            <a:off x="997618" y="3410046"/>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5</a:t>
            </a:r>
          </a:p>
        </p:txBody>
      </p:sp>
      <p:sp>
        <p:nvSpPr>
          <p:cNvPr id="22" name="Retângulo 21"/>
          <p:cNvSpPr/>
          <p:nvPr/>
        </p:nvSpPr>
        <p:spPr>
          <a:xfrm>
            <a:off x="1316583" y="1907050"/>
            <a:ext cx="4879176" cy="338554"/>
          </a:xfrm>
          <a:prstGeom prst="rect">
            <a:avLst/>
          </a:prstGeom>
        </p:spPr>
        <p:txBody>
          <a:bodyPr wrap="square">
            <a:spAutoFit/>
          </a:bodyPr>
          <a:lstStyle/>
          <a:p>
            <a:pPr algn="just"/>
            <a:r>
              <a:rPr lang="pt-BR" sz="1600" dirty="0" smtClean="0">
                <a:latin typeface="Calibri" panose="020F0502020204030204" pitchFamily="34" charset="0"/>
                <a:hlinkClick r:id="rId7"/>
              </a:rPr>
              <a:t>CARACTERÍSTICAS DAS EMISSÕES</a:t>
            </a:r>
            <a:endParaRPr lang="pt-BR" sz="1600" i="1" dirty="0">
              <a:latin typeface="Calibri" panose="020F0502020204030204" pitchFamily="34" charset="0"/>
            </a:endParaRPr>
          </a:p>
        </p:txBody>
      </p:sp>
      <p:sp>
        <p:nvSpPr>
          <p:cNvPr id="23" name="Elipse 22">
            <a:hlinkClick r:id="rId8" action="ppaction://hlinksldjump"/>
          </p:cNvPr>
          <p:cNvSpPr/>
          <p:nvPr/>
        </p:nvSpPr>
        <p:spPr>
          <a:xfrm>
            <a:off x="997618" y="3769818"/>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24" name="Retângulo 23"/>
          <p:cNvSpPr/>
          <p:nvPr/>
        </p:nvSpPr>
        <p:spPr>
          <a:xfrm>
            <a:off x="1316583" y="2302224"/>
            <a:ext cx="4879176" cy="338554"/>
          </a:xfrm>
          <a:prstGeom prst="rect">
            <a:avLst/>
          </a:prstGeom>
        </p:spPr>
        <p:txBody>
          <a:bodyPr wrap="square">
            <a:spAutoFit/>
          </a:bodyPr>
          <a:lstStyle/>
          <a:p>
            <a:pPr algn="just"/>
            <a:r>
              <a:rPr lang="pt-BR" sz="1600" dirty="0" smtClean="0">
                <a:latin typeface="Calibri" panose="020F0502020204030204" pitchFamily="34" charset="0"/>
                <a:hlinkClick r:id="rId9"/>
              </a:rPr>
              <a:t>COVENANTS</a:t>
            </a:r>
            <a:endParaRPr lang="pt-BR" sz="1600" i="1" dirty="0">
              <a:latin typeface="Calibri" panose="020F0502020204030204" pitchFamily="34" charset="0"/>
            </a:endParaRPr>
          </a:p>
        </p:txBody>
      </p:sp>
      <p:sp>
        <p:nvSpPr>
          <p:cNvPr id="25" name="Retângulo 24">
            <a:hlinkClick r:id="rId10"/>
          </p:cNvPr>
          <p:cNvSpPr/>
          <p:nvPr/>
        </p:nvSpPr>
        <p:spPr>
          <a:xfrm>
            <a:off x="1316583" y="2687092"/>
            <a:ext cx="4879176" cy="338554"/>
          </a:xfrm>
          <a:prstGeom prst="rect">
            <a:avLst/>
          </a:prstGeom>
        </p:spPr>
        <p:txBody>
          <a:bodyPr wrap="square">
            <a:spAutoFit/>
          </a:bodyPr>
          <a:lstStyle/>
          <a:p>
            <a:pPr algn="just"/>
            <a:r>
              <a:rPr lang="pt-BR" sz="1600" dirty="0" smtClean="0">
                <a:latin typeface="Calibri" panose="020F0502020204030204" pitchFamily="34" charset="0"/>
                <a:hlinkClick r:id="rId10"/>
              </a:rPr>
              <a:t>EVENTOS DE PAGAMENTOS</a:t>
            </a:r>
            <a:endParaRPr lang="pt-BR" sz="1600" i="1" dirty="0">
              <a:latin typeface="Calibri" panose="020F0502020204030204" pitchFamily="34" charset="0"/>
            </a:endParaRPr>
          </a:p>
        </p:txBody>
      </p:sp>
      <p:sp>
        <p:nvSpPr>
          <p:cNvPr id="26" name="Retângulo 25">
            <a:hlinkClick r:id="rId10"/>
          </p:cNvPr>
          <p:cNvSpPr/>
          <p:nvPr/>
        </p:nvSpPr>
        <p:spPr>
          <a:xfrm>
            <a:off x="1316583" y="3056701"/>
            <a:ext cx="4879176" cy="338554"/>
          </a:xfrm>
          <a:prstGeom prst="rect">
            <a:avLst/>
          </a:prstGeom>
        </p:spPr>
        <p:txBody>
          <a:bodyPr wrap="square">
            <a:spAutoFit/>
          </a:bodyPr>
          <a:lstStyle/>
          <a:p>
            <a:pPr algn="just"/>
            <a:r>
              <a:rPr lang="pt-BR" sz="1600" dirty="0" smtClean="0">
                <a:latin typeface="Calibri" panose="020F0502020204030204" pitchFamily="34" charset="0"/>
                <a:hlinkClick r:id="rId11"/>
              </a:rPr>
              <a:t>PU – PREÇO UNITÁRIO</a:t>
            </a:r>
            <a:endParaRPr lang="pt-BR" sz="1600" i="1" dirty="0">
              <a:latin typeface="Calibri" panose="020F0502020204030204" pitchFamily="34" charset="0"/>
            </a:endParaRPr>
          </a:p>
        </p:txBody>
      </p:sp>
      <p:cxnSp>
        <p:nvCxnSpPr>
          <p:cNvPr id="27" name="Conector reto 26"/>
          <p:cNvCxnSpPr/>
          <p:nvPr/>
        </p:nvCxnSpPr>
        <p:spPr>
          <a:xfrm flipH="1">
            <a:off x="1148351" y="4127810"/>
            <a:ext cx="6588" cy="850882"/>
          </a:xfrm>
          <a:prstGeom prst="line">
            <a:avLst/>
          </a:prstGeom>
        </p:spPr>
        <p:style>
          <a:lnRef idx="2">
            <a:schemeClr val="dk1"/>
          </a:lnRef>
          <a:fillRef idx="0">
            <a:schemeClr val="dk1"/>
          </a:fillRef>
          <a:effectRef idx="1">
            <a:schemeClr val="dk1"/>
          </a:effectRef>
          <a:fontRef idx="minor">
            <a:schemeClr val="tx1"/>
          </a:fontRef>
        </p:style>
      </p:cxnSp>
      <p:sp>
        <p:nvSpPr>
          <p:cNvPr id="28" name="Retângulo 27">
            <a:hlinkClick r:id="rId10"/>
          </p:cNvPr>
          <p:cNvSpPr/>
          <p:nvPr/>
        </p:nvSpPr>
        <p:spPr>
          <a:xfrm>
            <a:off x="1316583" y="3408702"/>
            <a:ext cx="4879176" cy="338554"/>
          </a:xfrm>
          <a:prstGeom prst="rect">
            <a:avLst/>
          </a:prstGeom>
        </p:spPr>
        <p:txBody>
          <a:bodyPr wrap="square">
            <a:spAutoFit/>
          </a:bodyPr>
          <a:lstStyle/>
          <a:p>
            <a:pPr algn="just"/>
            <a:r>
              <a:rPr lang="pt-BR" sz="1600" dirty="0" smtClean="0">
                <a:latin typeface="Calibri" panose="020F0502020204030204" pitchFamily="34" charset="0"/>
                <a:hlinkClick r:id="rId12"/>
              </a:rPr>
              <a:t>PLANILHAS DE PU</a:t>
            </a:r>
            <a:endParaRPr lang="pt-BR" sz="1600" i="1" dirty="0">
              <a:latin typeface="Calibri" panose="020F0502020204030204" pitchFamily="34" charset="0"/>
            </a:endParaRPr>
          </a:p>
        </p:txBody>
      </p:sp>
      <p:sp>
        <p:nvSpPr>
          <p:cNvPr id="29" name="Retângulo 28">
            <a:hlinkClick r:id="rId10"/>
          </p:cNvPr>
          <p:cNvSpPr/>
          <p:nvPr/>
        </p:nvSpPr>
        <p:spPr>
          <a:xfrm>
            <a:off x="1316583" y="3754525"/>
            <a:ext cx="4879176" cy="338554"/>
          </a:xfrm>
          <a:prstGeom prst="rect">
            <a:avLst/>
          </a:prstGeom>
        </p:spPr>
        <p:txBody>
          <a:bodyPr wrap="square">
            <a:spAutoFit/>
          </a:bodyPr>
          <a:lstStyle/>
          <a:p>
            <a:pPr algn="just"/>
            <a:r>
              <a:rPr lang="pt-BR" sz="1600" dirty="0" smtClean="0">
                <a:latin typeface="Calibri" panose="020F0502020204030204" pitchFamily="34" charset="0"/>
                <a:hlinkClick r:id="rId13"/>
              </a:rPr>
              <a:t>RATINGS</a:t>
            </a:r>
            <a:endParaRPr lang="pt-BR" sz="1600" i="1" dirty="0">
              <a:latin typeface="Calibri" panose="020F0502020204030204" pitchFamily="34" charset="0"/>
            </a:endParaRPr>
          </a:p>
        </p:txBody>
      </p:sp>
      <p:sp>
        <p:nvSpPr>
          <p:cNvPr id="30" name="Elipse 29">
            <a:hlinkClick r:id="rId8" action="ppaction://hlinksldjump"/>
          </p:cNvPr>
          <p:cNvSpPr/>
          <p:nvPr/>
        </p:nvSpPr>
        <p:spPr>
          <a:xfrm>
            <a:off x="997618" y="4127810"/>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7</a:t>
            </a:r>
          </a:p>
        </p:txBody>
      </p:sp>
      <p:sp>
        <p:nvSpPr>
          <p:cNvPr id="31" name="Elipse 30">
            <a:hlinkClick r:id="rId8" action="ppaction://hlinksldjump"/>
          </p:cNvPr>
          <p:cNvSpPr/>
          <p:nvPr/>
        </p:nvSpPr>
        <p:spPr>
          <a:xfrm>
            <a:off x="997618" y="4504670"/>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8</a:t>
            </a:r>
            <a:endParaRPr lang="pt-BR" dirty="0">
              <a:latin typeface="Calibri" panose="020F0502020204030204" pitchFamily="34" charset="0"/>
            </a:endParaRPr>
          </a:p>
        </p:txBody>
      </p:sp>
      <p:sp>
        <p:nvSpPr>
          <p:cNvPr id="32" name="Elipse 31">
            <a:hlinkClick r:id="rId8" action="ppaction://hlinksldjump"/>
          </p:cNvPr>
          <p:cNvSpPr/>
          <p:nvPr/>
        </p:nvSpPr>
        <p:spPr>
          <a:xfrm>
            <a:off x="997618" y="4864013"/>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9</a:t>
            </a:r>
            <a:endParaRPr lang="pt-BR" dirty="0">
              <a:latin typeface="Calibri" panose="020F0502020204030204" pitchFamily="34" charset="0"/>
            </a:endParaRPr>
          </a:p>
        </p:txBody>
      </p:sp>
      <p:sp>
        <p:nvSpPr>
          <p:cNvPr id="33" name="Retângulo 32">
            <a:hlinkClick r:id="rId10"/>
          </p:cNvPr>
          <p:cNvSpPr/>
          <p:nvPr/>
        </p:nvSpPr>
        <p:spPr>
          <a:xfrm>
            <a:off x="1316583" y="4118285"/>
            <a:ext cx="4879176" cy="338554"/>
          </a:xfrm>
          <a:prstGeom prst="rect">
            <a:avLst/>
          </a:prstGeom>
        </p:spPr>
        <p:txBody>
          <a:bodyPr wrap="square">
            <a:spAutoFit/>
          </a:bodyPr>
          <a:lstStyle/>
          <a:p>
            <a:pPr algn="just"/>
            <a:r>
              <a:rPr lang="pt-BR" sz="1600" dirty="0" smtClean="0">
                <a:latin typeface="Calibri" panose="020F0502020204030204" pitchFamily="34" charset="0"/>
                <a:hlinkClick r:id="rId14"/>
              </a:rPr>
              <a:t>RELATÓRIOS - CRI</a:t>
            </a:r>
            <a:endParaRPr lang="pt-BR" sz="1600" i="1" dirty="0">
              <a:latin typeface="Calibri" panose="020F0502020204030204" pitchFamily="34" charset="0"/>
            </a:endParaRPr>
          </a:p>
        </p:txBody>
      </p:sp>
      <p:sp>
        <p:nvSpPr>
          <p:cNvPr id="34" name="Retângulo 33">
            <a:hlinkClick r:id="rId10"/>
          </p:cNvPr>
          <p:cNvSpPr/>
          <p:nvPr/>
        </p:nvSpPr>
        <p:spPr>
          <a:xfrm>
            <a:off x="1316583" y="4483308"/>
            <a:ext cx="4879176" cy="338554"/>
          </a:xfrm>
          <a:prstGeom prst="rect">
            <a:avLst/>
          </a:prstGeom>
        </p:spPr>
        <p:txBody>
          <a:bodyPr wrap="square">
            <a:spAutoFit/>
          </a:bodyPr>
          <a:lstStyle/>
          <a:p>
            <a:pPr algn="just"/>
            <a:r>
              <a:rPr lang="pt-BR" sz="1600" dirty="0" smtClean="0">
                <a:latin typeface="Calibri" panose="020F0502020204030204" pitchFamily="34" charset="0"/>
                <a:hlinkClick r:id="rId15"/>
              </a:rPr>
              <a:t>RELATÓRIOS - DEBÊNTURES</a:t>
            </a:r>
            <a:endParaRPr lang="pt-BR" sz="1600" i="1" dirty="0">
              <a:latin typeface="Calibri" panose="020F0502020204030204" pitchFamily="34" charset="0"/>
            </a:endParaRPr>
          </a:p>
        </p:txBody>
      </p:sp>
      <p:sp>
        <p:nvSpPr>
          <p:cNvPr id="35" name="Retângulo 34">
            <a:hlinkClick r:id="rId10"/>
          </p:cNvPr>
          <p:cNvSpPr/>
          <p:nvPr/>
        </p:nvSpPr>
        <p:spPr>
          <a:xfrm>
            <a:off x="1316583" y="4847515"/>
            <a:ext cx="4879176" cy="338554"/>
          </a:xfrm>
          <a:prstGeom prst="rect">
            <a:avLst/>
          </a:prstGeom>
        </p:spPr>
        <p:txBody>
          <a:bodyPr wrap="square">
            <a:spAutoFit/>
          </a:bodyPr>
          <a:lstStyle/>
          <a:p>
            <a:pPr algn="just"/>
            <a:r>
              <a:rPr lang="pt-BR" sz="1600" dirty="0" smtClean="0">
                <a:latin typeface="Calibri" panose="020F0502020204030204" pitchFamily="34" charset="0"/>
                <a:hlinkClick r:id="rId16"/>
              </a:rPr>
              <a:t>ACESSO RESTRITO AO SIM</a:t>
            </a:r>
            <a:endParaRPr lang="pt-BR" sz="1600" i="1" dirty="0">
              <a:latin typeface="Calibri" panose="020F0502020204030204" pitchFamily="34" charset="0"/>
            </a:endParaRPr>
          </a:p>
        </p:txBody>
      </p:sp>
      <p:sp>
        <p:nvSpPr>
          <p:cNvPr id="51" name="Elipse 50">
            <a:hlinkClick r:id="rId2" action="ppaction://hlinksldjump"/>
          </p:cNvPr>
          <p:cNvSpPr/>
          <p:nvPr/>
        </p:nvSpPr>
        <p:spPr>
          <a:xfrm>
            <a:off x="11778564" y="4545561"/>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1</a:t>
            </a:r>
            <a:endParaRPr lang="pt-BR" dirty="0">
              <a:latin typeface="Calibri" panose="020F0502020204030204" pitchFamily="34" charset="0"/>
            </a:endParaRPr>
          </a:p>
        </p:txBody>
      </p:sp>
      <p:sp>
        <p:nvSpPr>
          <p:cNvPr id="52" name="Elipse 51">
            <a:hlinkClick r:id="rId3" action="ppaction://hlinksldjump"/>
          </p:cNvPr>
          <p:cNvSpPr/>
          <p:nvPr/>
        </p:nvSpPr>
        <p:spPr>
          <a:xfrm>
            <a:off x="11778564" y="489406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2</a:t>
            </a:r>
            <a:endParaRPr lang="pt-BR" dirty="0">
              <a:latin typeface="Calibri" panose="020F0502020204030204" pitchFamily="34" charset="0"/>
            </a:endParaRPr>
          </a:p>
        </p:txBody>
      </p:sp>
      <p:sp>
        <p:nvSpPr>
          <p:cNvPr id="53" name="Elipse 52">
            <a:hlinkClick r:id="rId4" action="ppaction://hlinksldjump"/>
          </p:cNvPr>
          <p:cNvSpPr/>
          <p:nvPr/>
        </p:nvSpPr>
        <p:spPr>
          <a:xfrm>
            <a:off x="11778564" y="5220778"/>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3</a:t>
            </a:r>
            <a:endParaRPr lang="pt-BR" dirty="0">
              <a:latin typeface="Calibri" panose="020F0502020204030204" pitchFamily="34" charset="0"/>
            </a:endParaRPr>
          </a:p>
        </p:txBody>
      </p:sp>
      <p:sp>
        <p:nvSpPr>
          <p:cNvPr id="54" name="Elipse 53">
            <a:hlinkClick r:id="rId5" action="ppaction://hlinksldjump"/>
          </p:cNvPr>
          <p:cNvSpPr/>
          <p:nvPr/>
        </p:nvSpPr>
        <p:spPr>
          <a:xfrm>
            <a:off x="11778564" y="5586148"/>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4</a:t>
            </a:r>
            <a:endParaRPr lang="pt-BR" dirty="0">
              <a:latin typeface="Calibri" panose="020F0502020204030204" pitchFamily="34" charset="0"/>
            </a:endParaRPr>
          </a:p>
        </p:txBody>
      </p:sp>
      <p:sp>
        <p:nvSpPr>
          <p:cNvPr id="55" name="Elipse 54">
            <a:hlinkClick r:id="rId17" action="ppaction://hlinksldjump"/>
          </p:cNvPr>
          <p:cNvSpPr/>
          <p:nvPr/>
        </p:nvSpPr>
        <p:spPr>
          <a:xfrm>
            <a:off x="11778564" y="5949643"/>
            <a:ext cx="308054" cy="279092"/>
          </a:xfrm>
          <a:prstGeom prst="ellipse">
            <a:avLst/>
          </a:prstGeom>
          <a:solidFill>
            <a:srgbClr val="C00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5</a:t>
            </a:r>
            <a:endParaRPr lang="pt-BR" dirty="0">
              <a:latin typeface="Calibri" panose="020F0502020204030204" pitchFamily="34" charset="0"/>
            </a:endParaRPr>
          </a:p>
        </p:txBody>
      </p:sp>
      <p:sp>
        <p:nvSpPr>
          <p:cNvPr id="57" name="Elipse 56">
            <a:hlinkClick r:id="rId8" action="ppaction://hlinksldjump"/>
          </p:cNvPr>
          <p:cNvSpPr/>
          <p:nvPr/>
        </p:nvSpPr>
        <p:spPr>
          <a:xfrm>
            <a:off x="11778564" y="6310857"/>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latin typeface="Calibri" panose="020F0502020204030204" pitchFamily="34" charset="0"/>
              </a:rPr>
              <a:t>6</a:t>
            </a:r>
            <a:endParaRPr lang="pt-BR" dirty="0">
              <a:latin typeface="Calibri" panose="020F0502020204030204" pitchFamily="34" charset="0"/>
            </a:endParaRPr>
          </a:p>
        </p:txBody>
      </p:sp>
      <p:sp>
        <p:nvSpPr>
          <p:cNvPr id="58" name="Elipse 57">
            <a:hlinkClick r:id="rId18" action="ppaction://hlinksldjump"/>
          </p:cNvPr>
          <p:cNvSpPr/>
          <p:nvPr/>
        </p:nvSpPr>
        <p:spPr>
          <a:xfrm>
            <a:off x="11778564" y="4186675"/>
            <a:ext cx="308054" cy="279092"/>
          </a:xfrm>
          <a:prstGeom prst="ellipse">
            <a:avLst/>
          </a:prstGeom>
          <a:solidFill>
            <a:schemeClr val="tx1">
              <a:lumMod val="65000"/>
              <a:lumOff val="3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latin typeface="Calibri" panose="020F0502020204030204" pitchFamily="34" charset="0"/>
              </a:rPr>
              <a:t>H</a:t>
            </a:r>
          </a:p>
        </p:txBody>
      </p:sp>
      <p:grpSp>
        <p:nvGrpSpPr>
          <p:cNvPr id="38" name="Grupo 37"/>
          <p:cNvGrpSpPr/>
          <p:nvPr/>
        </p:nvGrpSpPr>
        <p:grpSpPr>
          <a:xfrm>
            <a:off x="10469015" y="134517"/>
            <a:ext cx="772733" cy="724709"/>
            <a:chOff x="10469015" y="134517"/>
            <a:chExt cx="772733" cy="724709"/>
          </a:xfrm>
        </p:grpSpPr>
        <p:sp>
          <p:nvSpPr>
            <p:cNvPr id="39" name="Elipse 38">
              <a:hlinkClick r:id="rId19" action="ppaction://hlinkfile"/>
            </p:cNvPr>
            <p:cNvSpPr/>
            <p:nvPr/>
          </p:nvSpPr>
          <p:spPr>
            <a:xfrm>
              <a:off x="10469015" y="134517"/>
              <a:ext cx="772733" cy="724709"/>
            </a:xfrm>
            <a:prstGeom prst="ellipse">
              <a:avLst/>
            </a:prstGeom>
            <a:solidFill>
              <a:schemeClr val="accent2"/>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pt-BR">
                <a:solidFill>
                  <a:schemeClr val="bg1"/>
                </a:solidFill>
              </a:endParaRPr>
            </a:p>
          </p:txBody>
        </p:sp>
        <p:sp>
          <p:nvSpPr>
            <p:cNvPr id="40" name="CaixaDeTexto 39"/>
            <p:cNvSpPr txBox="1"/>
            <p:nvPr/>
          </p:nvSpPr>
          <p:spPr>
            <a:xfrm>
              <a:off x="10563786" y="291121"/>
              <a:ext cx="590383" cy="307777"/>
            </a:xfrm>
            <a:prstGeom prst="rect">
              <a:avLst/>
            </a:prstGeom>
            <a:noFill/>
          </p:spPr>
          <p:txBody>
            <a:bodyPr wrap="square" rtlCol="0">
              <a:spAutoFit/>
            </a:bodyPr>
            <a:lstStyle/>
            <a:p>
              <a:pPr algn="ctr"/>
              <a:r>
                <a:rPr lang="pt-BR" sz="1400" b="1" dirty="0" smtClean="0">
                  <a:ln>
                    <a:solidFill>
                      <a:schemeClr val="bg1"/>
                    </a:solidFill>
                  </a:ln>
                  <a:solidFill>
                    <a:schemeClr val="bg1"/>
                  </a:solidFill>
                </a:rPr>
                <a:t>WGL</a:t>
              </a:r>
              <a:endParaRPr lang="pt-BR" sz="2000" b="1" dirty="0">
                <a:ln>
                  <a:solidFill>
                    <a:schemeClr val="bg1"/>
                  </a:solidFill>
                </a:ln>
                <a:solidFill>
                  <a:schemeClr val="bg1"/>
                </a:solidFill>
              </a:endParaRPr>
            </a:p>
          </p:txBody>
        </p:sp>
        <p:sp>
          <p:nvSpPr>
            <p:cNvPr id="41" name="Seta para baixo 40">
              <a:hlinkClick r:id="rId19" action="ppaction://hlinkfile"/>
            </p:cNvPr>
            <p:cNvSpPr/>
            <p:nvPr/>
          </p:nvSpPr>
          <p:spPr>
            <a:xfrm>
              <a:off x="10786185" y="555094"/>
              <a:ext cx="147918" cy="238291"/>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grpSp>
    </p:spTree>
    <p:extLst>
      <p:ext uri="{BB962C8B-B14F-4D97-AF65-F5344CB8AC3E}">
        <p14:creationId xmlns:p14="http://schemas.microsoft.com/office/powerpoint/2010/main" val="2509247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rilha de Vapor">
  <a:themeElements>
    <a:clrScheme name="Personalizada 5">
      <a:dk1>
        <a:sysClr val="windowText" lastClr="000000"/>
      </a:dk1>
      <a:lt1>
        <a:sysClr val="window" lastClr="FFFFFF"/>
      </a:lt1>
      <a:dk2>
        <a:srgbClr val="1F497D"/>
      </a:dk2>
      <a:lt2>
        <a:srgbClr val="EEECE1"/>
      </a:lt2>
      <a:accent1>
        <a:srgbClr val="7F7F7F"/>
      </a:accent1>
      <a:accent2>
        <a:srgbClr val="C0504D"/>
      </a:accent2>
      <a:accent3>
        <a:srgbClr val="9BBB59"/>
      </a:accent3>
      <a:accent4>
        <a:srgbClr val="8064A2"/>
      </a:accent4>
      <a:accent5>
        <a:srgbClr val="4BACC6"/>
      </a:accent5>
      <a:accent6>
        <a:srgbClr val="F79646"/>
      </a:accent6>
      <a:hlink>
        <a:srgbClr val="C00000"/>
      </a:hlink>
      <a:folHlink>
        <a:srgbClr val="59595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1775</TotalTime>
  <Words>955</Words>
  <Application>Microsoft Office PowerPoint</Application>
  <PresentationFormat>Widescreen</PresentationFormat>
  <Paragraphs>229</Paragraphs>
  <Slides>10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vt:i4>
      </vt:variant>
    </vt:vector>
  </HeadingPairs>
  <TitlesOfParts>
    <vt:vector size="16" baseType="lpstr">
      <vt:lpstr>Arial</vt:lpstr>
      <vt:lpstr>Calibri</vt:lpstr>
      <vt:lpstr>Century Gothic</vt:lpstr>
      <vt:lpstr>Times New Roman</vt:lpstr>
      <vt:lpstr>Verdana</vt:lpstr>
      <vt:lpstr>Trilha de Vapor</vt:lpstr>
      <vt:lpstr>Apresentação do PowerPoint</vt:lpstr>
      <vt:lpstr>Home  Apresentação  Características Indicativas  Serviços incluídos  honorários  sim - SISTEMA DE INFORMAÇÕES AO MERCADO  dados cadastrais  </vt:lpstr>
      <vt:lpstr>Apresentação</vt:lpstr>
      <vt:lpstr>Apresentação</vt:lpstr>
      <vt:lpstr>Características Indicativas</vt:lpstr>
      <vt:lpstr>Serviços incluídos</vt:lpstr>
      <vt:lpstr>honorários</vt:lpstr>
      <vt:lpstr>honorários</vt:lpstr>
      <vt:lpstr>sim  - Sistema de informações ao mercado</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Matheus</dc:creator>
  <cp:lastModifiedBy>Rose</cp:lastModifiedBy>
  <cp:revision>290</cp:revision>
  <dcterms:created xsi:type="dcterms:W3CDTF">2017-12-14T19:51:54Z</dcterms:created>
  <dcterms:modified xsi:type="dcterms:W3CDTF">2018-10-19T15:03:18Z</dcterms:modified>
</cp:coreProperties>
</file>